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59" r:id="rId3"/>
    <p:sldId id="308" r:id="rId4"/>
    <p:sldId id="324" r:id="rId5"/>
    <p:sldId id="315" r:id="rId6"/>
    <p:sldId id="316" r:id="rId7"/>
    <p:sldId id="317" r:id="rId8"/>
    <p:sldId id="318" r:id="rId9"/>
    <p:sldId id="320" r:id="rId10"/>
    <p:sldId id="319" r:id="rId11"/>
    <p:sldId id="321" r:id="rId12"/>
    <p:sldId id="326" r:id="rId13"/>
    <p:sldId id="322" r:id="rId14"/>
    <p:sldId id="323" r:id="rId15"/>
    <p:sldId id="325"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F7AF45"/>
    <a:srgbClr val="FFE699"/>
    <a:srgbClr val="595959"/>
    <a:srgbClr val="377B3B"/>
    <a:srgbClr val="A6A9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42" autoAdjust="0"/>
    <p:restoredTop sz="94660"/>
  </p:normalViewPr>
  <p:slideViewPr>
    <p:cSldViewPr snapToGrid="0">
      <p:cViewPr varScale="1">
        <p:scale>
          <a:sx n="69" d="100"/>
          <a:sy n="69" d="100"/>
        </p:scale>
        <p:origin x="157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EFA6C67A-99A7-4348-ACE1-C4636B365BB6}" type="datetimeFigureOut">
              <a:rPr lang="en-GB" smtClean="0"/>
              <a:t>27/05/2022</a:t>
            </a:fld>
            <a:endParaRPr lang="en-GB"/>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B73A8186-05B3-4CD0-9F62-D2FD25544551}" type="slidenum">
              <a:rPr lang="en-GB" smtClean="0"/>
              <a:t>‹#›</a:t>
            </a:fld>
            <a:endParaRPr lang="en-GB"/>
          </a:p>
        </p:txBody>
      </p:sp>
    </p:spTree>
    <p:extLst>
      <p:ext uri="{BB962C8B-B14F-4D97-AF65-F5344CB8AC3E}">
        <p14:creationId xmlns:p14="http://schemas.microsoft.com/office/powerpoint/2010/main" val="1290808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EFA6C67A-99A7-4348-ACE1-C4636B365BB6}" type="datetimeFigureOut">
              <a:rPr lang="en-GB" smtClean="0"/>
              <a:t>27/05/2022</a:t>
            </a:fld>
            <a:endParaRPr lang="en-GB"/>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B73A8186-05B3-4CD0-9F62-D2FD25544551}" type="slidenum">
              <a:rPr lang="en-GB" smtClean="0"/>
              <a:t>‹#›</a:t>
            </a:fld>
            <a:endParaRPr lang="en-GB"/>
          </a:p>
        </p:txBody>
      </p:sp>
    </p:spTree>
    <p:extLst>
      <p:ext uri="{BB962C8B-B14F-4D97-AF65-F5344CB8AC3E}">
        <p14:creationId xmlns:p14="http://schemas.microsoft.com/office/powerpoint/2010/main" val="777357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EFA6C67A-99A7-4348-ACE1-C4636B365BB6}" type="datetimeFigureOut">
              <a:rPr lang="en-GB" smtClean="0"/>
              <a:t>27/05/2022</a:t>
            </a:fld>
            <a:endParaRPr lang="en-GB"/>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B73A8186-05B3-4CD0-9F62-D2FD25544551}" type="slidenum">
              <a:rPr lang="en-GB" smtClean="0"/>
              <a:t>‹#›</a:t>
            </a:fld>
            <a:endParaRPr lang="en-GB"/>
          </a:p>
        </p:txBody>
      </p:sp>
    </p:spTree>
    <p:extLst>
      <p:ext uri="{BB962C8B-B14F-4D97-AF65-F5344CB8AC3E}">
        <p14:creationId xmlns:p14="http://schemas.microsoft.com/office/powerpoint/2010/main" val="20270667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EFA6C67A-99A7-4348-ACE1-C4636B365BB6}" type="datetimeFigureOut">
              <a:rPr lang="en-GB" smtClean="0"/>
              <a:t>27/05/2022</a:t>
            </a:fld>
            <a:endParaRPr lang="en-GB"/>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B73A8186-05B3-4CD0-9F62-D2FD25544551}" type="slidenum">
              <a:rPr lang="en-GB" smtClean="0"/>
              <a:t>‹#›</a:t>
            </a:fld>
            <a:endParaRPr lang="en-GB"/>
          </a:p>
        </p:txBody>
      </p:sp>
    </p:spTree>
    <p:extLst>
      <p:ext uri="{BB962C8B-B14F-4D97-AF65-F5344CB8AC3E}">
        <p14:creationId xmlns:p14="http://schemas.microsoft.com/office/powerpoint/2010/main" val="2449610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EFA6C67A-99A7-4348-ACE1-C4636B365BB6}" type="datetimeFigureOut">
              <a:rPr lang="en-GB" smtClean="0"/>
              <a:t>27/05/2022</a:t>
            </a:fld>
            <a:endParaRPr lang="en-GB"/>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B73A8186-05B3-4CD0-9F62-D2FD25544551}" type="slidenum">
              <a:rPr lang="en-GB" smtClean="0"/>
              <a:t>‹#›</a:t>
            </a:fld>
            <a:endParaRPr lang="en-GB"/>
          </a:p>
        </p:txBody>
      </p:sp>
    </p:spTree>
    <p:extLst>
      <p:ext uri="{BB962C8B-B14F-4D97-AF65-F5344CB8AC3E}">
        <p14:creationId xmlns:p14="http://schemas.microsoft.com/office/powerpoint/2010/main" val="3644471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EFA6C67A-99A7-4348-ACE1-C4636B365BB6}" type="datetimeFigureOut">
              <a:rPr lang="en-GB" smtClean="0"/>
              <a:t>27/05/2022</a:t>
            </a:fld>
            <a:endParaRPr lang="en-GB"/>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B73A8186-05B3-4CD0-9F62-D2FD25544551}" type="slidenum">
              <a:rPr lang="en-GB" smtClean="0"/>
              <a:t>‹#›</a:t>
            </a:fld>
            <a:endParaRPr lang="en-GB"/>
          </a:p>
        </p:txBody>
      </p:sp>
    </p:spTree>
    <p:extLst>
      <p:ext uri="{BB962C8B-B14F-4D97-AF65-F5344CB8AC3E}">
        <p14:creationId xmlns:p14="http://schemas.microsoft.com/office/powerpoint/2010/main" val="159138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EFA6C67A-99A7-4348-ACE1-C4636B365BB6}" type="datetimeFigureOut">
              <a:rPr lang="en-GB" smtClean="0"/>
              <a:t>27/05/2022</a:t>
            </a:fld>
            <a:endParaRPr lang="en-GB"/>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B73A8186-05B3-4CD0-9F62-D2FD25544551}" type="slidenum">
              <a:rPr lang="en-GB" smtClean="0"/>
              <a:t>‹#›</a:t>
            </a:fld>
            <a:endParaRPr lang="en-GB"/>
          </a:p>
        </p:txBody>
      </p:sp>
    </p:spTree>
    <p:extLst>
      <p:ext uri="{BB962C8B-B14F-4D97-AF65-F5344CB8AC3E}">
        <p14:creationId xmlns:p14="http://schemas.microsoft.com/office/powerpoint/2010/main" val="25615003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EFA6C67A-99A7-4348-ACE1-C4636B365BB6}" type="datetimeFigureOut">
              <a:rPr lang="en-GB" smtClean="0"/>
              <a:t>27/05/2022</a:t>
            </a:fld>
            <a:endParaRPr lang="en-GB"/>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B73A8186-05B3-4CD0-9F62-D2FD25544551}" type="slidenum">
              <a:rPr lang="en-GB" smtClean="0"/>
              <a:t>‹#›</a:t>
            </a:fld>
            <a:endParaRPr lang="en-GB"/>
          </a:p>
        </p:txBody>
      </p:sp>
    </p:spTree>
    <p:extLst>
      <p:ext uri="{BB962C8B-B14F-4D97-AF65-F5344CB8AC3E}">
        <p14:creationId xmlns:p14="http://schemas.microsoft.com/office/powerpoint/2010/main" val="36384074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EFA6C67A-99A7-4348-ACE1-C4636B365BB6}" type="datetimeFigureOut">
              <a:rPr lang="en-GB" smtClean="0"/>
              <a:t>27/05/2022</a:t>
            </a:fld>
            <a:endParaRPr lang="en-GB"/>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B73A8186-05B3-4CD0-9F62-D2FD25544551}" type="slidenum">
              <a:rPr lang="en-GB" smtClean="0"/>
              <a:t>‹#›</a:t>
            </a:fld>
            <a:endParaRPr lang="en-GB"/>
          </a:p>
        </p:txBody>
      </p:sp>
    </p:spTree>
    <p:extLst>
      <p:ext uri="{BB962C8B-B14F-4D97-AF65-F5344CB8AC3E}">
        <p14:creationId xmlns:p14="http://schemas.microsoft.com/office/powerpoint/2010/main" val="31038389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EFA6C67A-99A7-4348-ACE1-C4636B365BB6}" type="datetimeFigureOut">
              <a:rPr lang="en-GB" smtClean="0"/>
              <a:t>27/05/2022</a:t>
            </a:fld>
            <a:endParaRPr lang="en-GB"/>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B73A8186-05B3-4CD0-9F62-D2FD25544551}" type="slidenum">
              <a:rPr lang="en-GB" smtClean="0"/>
              <a:t>‹#›</a:t>
            </a:fld>
            <a:endParaRPr lang="en-GB"/>
          </a:p>
        </p:txBody>
      </p:sp>
    </p:spTree>
    <p:extLst>
      <p:ext uri="{BB962C8B-B14F-4D97-AF65-F5344CB8AC3E}">
        <p14:creationId xmlns:p14="http://schemas.microsoft.com/office/powerpoint/2010/main" val="20898265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EFA6C67A-99A7-4348-ACE1-C4636B365BB6}" type="datetimeFigureOut">
              <a:rPr lang="en-GB" smtClean="0"/>
              <a:t>27/05/2022</a:t>
            </a:fld>
            <a:endParaRPr lang="en-GB"/>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B73A8186-05B3-4CD0-9F62-D2FD25544551}" type="slidenum">
              <a:rPr lang="en-GB" smtClean="0"/>
              <a:t>‹#›</a:t>
            </a:fld>
            <a:endParaRPr lang="en-GB"/>
          </a:p>
        </p:txBody>
      </p:sp>
    </p:spTree>
    <p:extLst>
      <p:ext uri="{BB962C8B-B14F-4D97-AF65-F5344CB8AC3E}">
        <p14:creationId xmlns:p14="http://schemas.microsoft.com/office/powerpoint/2010/main" val="41144358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ABF21B1-82CB-41E1-A436-F4035F96C3BF}"/>
              </a:ext>
            </a:extLst>
          </p:cNvPr>
          <p:cNvSpPr/>
          <p:nvPr userDrawn="1"/>
        </p:nvSpPr>
        <p:spPr>
          <a:xfrm>
            <a:off x="0" y="0"/>
            <a:ext cx="9144000" cy="377932"/>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sp>
        <p:nvSpPr>
          <p:cNvPr id="20" name="Rectangle 19">
            <a:extLst>
              <a:ext uri="{FF2B5EF4-FFF2-40B4-BE49-F238E27FC236}">
                <a16:creationId xmlns:a16="http://schemas.microsoft.com/office/drawing/2014/main" id="{70C9CDB5-404A-4051-88F1-B6931EDFEFFC}"/>
              </a:ext>
            </a:extLst>
          </p:cNvPr>
          <p:cNvSpPr/>
          <p:nvPr userDrawn="1"/>
        </p:nvSpPr>
        <p:spPr>
          <a:xfrm>
            <a:off x="0" y="6611024"/>
            <a:ext cx="6456980" cy="24697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1" name="Freeform: Shape 20">
            <a:extLst>
              <a:ext uri="{FF2B5EF4-FFF2-40B4-BE49-F238E27FC236}">
                <a16:creationId xmlns:a16="http://schemas.microsoft.com/office/drawing/2014/main" id="{B4840C62-D96C-417C-AAF9-41D152AA9A6F}"/>
              </a:ext>
            </a:extLst>
          </p:cNvPr>
          <p:cNvSpPr/>
          <p:nvPr userDrawn="1"/>
        </p:nvSpPr>
        <p:spPr>
          <a:xfrm>
            <a:off x="6224588" y="6611024"/>
            <a:ext cx="2919412" cy="261419"/>
          </a:xfrm>
          <a:custGeom>
            <a:avLst/>
            <a:gdLst>
              <a:gd name="connsiteX0" fmla="*/ 0 w 2919412"/>
              <a:gd name="connsiteY0" fmla="*/ 0 h 323850"/>
              <a:gd name="connsiteX1" fmla="*/ 2919412 w 2919412"/>
              <a:gd name="connsiteY1" fmla="*/ 0 h 323850"/>
              <a:gd name="connsiteX2" fmla="*/ 2919412 w 2919412"/>
              <a:gd name="connsiteY2" fmla="*/ 323850 h 323850"/>
              <a:gd name="connsiteX3" fmla="*/ 157162 w 2919412"/>
              <a:gd name="connsiteY3" fmla="*/ 323850 h 323850"/>
              <a:gd name="connsiteX4" fmla="*/ 0 w 2919412"/>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9412" h="323850">
                <a:moveTo>
                  <a:pt x="0" y="0"/>
                </a:moveTo>
                <a:lnTo>
                  <a:pt x="2919412" y="0"/>
                </a:lnTo>
                <a:lnTo>
                  <a:pt x="2919412" y="323850"/>
                </a:lnTo>
                <a:lnTo>
                  <a:pt x="157162" y="32385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lnSpcReduction="20000"/>
          </a:bodyPr>
          <a:lstStyle/>
          <a:p>
            <a:pPr lvl="0" algn="ctr"/>
            <a:endParaRPr lang="en-US"/>
          </a:p>
        </p:txBody>
      </p:sp>
      <p:sp>
        <p:nvSpPr>
          <p:cNvPr id="23" name="Rectangle 22">
            <a:extLst>
              <a:ext uri="{FF2B5EF4-FFF2-40B4-BE49-F238E27FC236}">
                <a16:creationId xmlns:a16="http://schemas.microsoft.com/office/drawing/2014/main" id="{A667BE67-D9CE-4F34-A2FF-9D13ACA21BDE}"/>
              </a:ext>
            </a:extLst>
          </p:cNvPr>
          <p:cNvSpPr/>
          <p:nvPr userDrawn="1"/>
        </p:nvSpPr>
        <p:spPr>
          <a:xfrm>
            <a:off x="457465" y="6682988"/>
            <a:ext cx="3025700" cy="177448"/>
          </a:xfrm>
          <a:prstGeom prst="rect">
            <a:avLst/>
          </a:prstGeom>
        </p:spPr>
        <p:txBody>
          <a:bodyPr wrap="none">
            <a:noAutofit/>
          </a:bodyPr>
          <a:lstStyle/>
          <a:p>
            <a:r>
              <a:rPr lang="en-GB" sz="1200" baseline="30000" dirty="0">
                <a:solidFill>
                  <a:schemeClr val="tx1"/>
                </a:solidFill>
                <a:latin typeface="Arial" panose="020B0604020202020204" pitchFamily="34" charset="0"/>
              </a:rPr>
              <a:t>IITA is a member of the CGIAR System Organization.</a:t>
            </a:r>
          </a:p>
        </p:txBody>
      </p:sp>
      <p:sp>
        <p:nvSpPr>
          <p:cNvPr id="24" name="Rectangle 23">
            <a:extLst>
              <a:ext uri="{FF2B5EF4-FFF2-40B4-BE49-F238E27FC236}">
                <a16:creationId xmlns:a16="http://schemas.microsoft.com/office/drawing/2014/main" id="{B2AE8557-400B-4CA6-A1B5-CACD572EF5E6}"/>
              </a:ext>
            </a:extLst>
          </p:cNvPr>
          <p:cNvSpPr/>
          <p:nvPr userDrawn="1"/>
        </p:nvSpPr>
        <p:spPr>
          <a:xfrm>
            <a:off x="6981195" y="6636917"/>
            <a:ext cx="1638590" cy="230832"/>
          </a:xfrm>
          <a:prstGeom prst="rect">
            <a:avLst/>
          </a:prstGeom>
        </p:spPr>
        <p:txBody>
          <a:bodyPr wrap="none">
            <a:spAutoFit/>
          </a:bodyPr>
          <a:lstStyle/>
          <a:p>
            <a:r>
              <a:rPr lang="en-GB" sz="900" dirty="0">
                <a:latin typeface="Arial" panose="020B0604020202020204" pitchFamily="34" charset="0"/>
                <a:cs typeface="Arial" panose="020B0604020202020204" pitchFamily="34" charset="0"/>
              </a:rPr>
              <a:t>www.iita.org | www.cgiar.org</a:t>
            </a:r>
          </a:p>
        </p:txBody>
      </p:sp>
      <p:pic>
        <p:nvPicPr>
          <p:cNvPr id="25" name="Picture 24">
            <a:extLst>
              <a:ext uri="{FF2B5EF4-FFF2-40B4-BE49-F238E27FC236}">
                <a16:creationId xmlns:a16="http://schemas.microsoft.com/office/drawing/2014/main" id="{4200E655-77C7-4F46-951B-35092D8B14A5}"/>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534672" y="96656"/>
            <a:ext cx="812215" cy="274857"/>
          </a:xfrm>
          <a:prstGeom prst="rect">
            <a:avLst/>
          </a:prstGeom>
        </p:spPr>
      </p:pic>
    </p:spTree>
    <p:extLst>
      <p:ext uri="{BB962C8B-B14F-4D97-AF65-F5344CB8AC3E}">
        <p14:creationId xmlns:p14="http://schemas.microsoft.com/office/powerpoint/2010/main" val="7800143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emf"/><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emf"/><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emf"/><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emf"/><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e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99D5B68A-1373-4557-A795-1C6D37E849D2}"/>
              </a:ext>
            </a:extLst>
          </p:cNvPr>
          <p:cNvSpPr/>
          <p:nvPr/>
        </p:nvSpPr>
        <p:spPr>
          <a:xfrm>
            <a:off x="5279666" y="6611024"/>
            <a:ext cx="3864334" cy="261419"/>
          </a:xfrm>
          <a:custGeom>
            <a:avLst/>
            <a:gdLst>
              <a:gd name="connsiteX0" fmla="*/ 0 w 2919412"/>
              <a:gd name="connsiteY0" fmla="*/ 0 h 323850"/>
              <a:gd name="connsiteX1" fmla="*/ 2919412 w 2919412"/>
              <a:gd name="connsiteY1" fmla="*/ 0 h 323850"/>
              <a:gd name="connsiteX2" fmla="*/ 2919412 w 2919412"/>
              <a:gd name="connsiteY2" fmla="*/ 323850 h 323850"/>
              <a:gd name="connsiteX3" fmla="*/ 157162 w 2919412"/>
              <a:gd name="connsiteY3" fmla="*/ 323850 h 323850"/>
              <a:gd name="connsiteX4" fmla="*/ 0 w 2919412"/>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9412" h="323850">
                <a:moveTo>
                  <a:pt x="0" y="0"/>
                </a:moveTo>
                <a:lnTo>
                  <a:pt x="2919412" y="0"/>
                </a:lnTo>
                <a:lnTo>
                  <a:pt x="2919412" y="323850"/>
                </a:lnTo>
                <a:lnTo>
                  <a:pt x="157162" y="32385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lnSpcReduction="20000"/>
          </a:bodyPr>
          <a:lstStyle/>
          <a:p>
            <a:pPr lvl="0" algn="ctr"/>
            <a:endParaRPr lang="en-US"/>
          </a:p>
        </p:txBody>
      </p:sp>
      <p:sp>
        <p:nvSpPr>
          <p:cNvPr id="5" name="Rectangle 4">
            <a:extLst>
              <a:ext uri="{FF2B5EF4-FFF2-40B4-BE49-F238E27FC236}">
                <a16:creationId xmlns:a16="http://schemas.microsoft.com/office/drawing/2014/main" id="{AE94CA0C-350D-4EC7-827D-88F4EC099184}"/>
              </a:ext>
            </a:extLst>
          </p:cNvPr>
          <p:cNvSpPr/>
          <p:nvPr/>
        </p:nvSpPr>
        <p:spPr>
          <a:xfrm>
            <a:off x="6981195" y="6636917"/>
            <a:ext cx="1638590" cy="230832"/>
          </a:xfrm>
          <a:prstGeom prst="rect">
            <a:avLst/>
          </a:prstGeom>
        </p:spPr>
        <p:txBody>
          <a:bodyPr wrap="none">
            <a:spAutoFit/>
          </a:bodyPr>
          <a:lstStyle/>
          <a:p>
            <a:r>
              <a:rPr lang="en-GB" sz="900" dirty="0">
                <a:latin typeface="Arial" panose="020B0604020202020204" pitchFamily="34" charset="0"/>
                <a:cs typeface="Arial" panose="020B0604020202020204" pitchFamily="34" charset="0"/>
              </a:rPr>
              <a:t>www.iita.org | www.cgiar.org</a:t>
            </a:r>
          </a:p>
        </p:txBody>
      </p:sp>
      <p:sp>
        <p:nvSpPr>
          <p:cNvPr id="7" name="Rectangle 6">
            <a:extLst>
              <a:ext uri="{FF2B5EF4-FFF2-40B4-BE49-F238E27FC236}">
                <a16:creationId xmlns:a16="http://schemas.microsoft.com/office/drawing/2014/main" id="{F9CDEC02-D800-41CB-9CA2-4EAFFB4D3006}"/>
              </a:ext>
            </a:extLst>
          </p:cNvPr>
          <p:cNvSpPr/>
          <p:nvPr/>
        </p:nvSpPr>
        <p:spPr>
          <a:xfrm>
            <a:off x="0" y="0"/>
            <a:ext cx="9144000" cy="1099041"/>
          </a:xfrm>
          <a:prstGeom prst="rect">
            <a:avLst/>
          </a:prstGeom>
          <a:solidFill>
            <a:srgbClr val="FFE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p>
        </p:txBody>
      </p:sp>
      <p:pic>
        <p:nvPicPr>
          <p:cNvPr id="8" name="Picture 7">
            <a:extLst>
              <a:ext uri="{FF2B5EF4-FFF2-40B4-BE49-F238E27FC236}">
                <a16:creationId xmlns:a16="http://schemas.microsoft.com/office/drawing/2014/main" id="{02B330BA-7960-4233-B29A-EAA2A6FFC76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465" y="376813"/>
            <a:ext cx="1525498" cy="516235"/>
          </a:xfrm>
          <a:prstGeom prst="rect">
            <a:avLst/>
          </a:prstGeom>
        </p:spPr>
      </p:pic>
      <p:sp>
        <p:nvSpPr>
          <p:cNvPr id="9" name="Rectangle 8">
            <a:extLst>
              <a:ext uri="{FF2B5EF4-FFF2-40B4-BE49-F238E27FC236}">
                <a16:creationId xmlns:a16="http://schemas.microsoft.com/office/drawing/2014/main" id="{29E35A16-28FC-4D85-9D2B-27DC00B53379}"/>
              </a:ext>
            </a:extLst>
          </p:cNvPr>
          <p:cNvSpPr/>
          <p:nvPr/>
        </p:nvSpPr>
        <p:spPr>
          <a:xfrm>
            <a:off x="457465" y="1206224"/>
            <a:ext cx="4724473" cy="2862322"/>
          </a:xfrm>
          <a:prstGeom prst="rect">
            <a:avLst/>
          </a:prstGeom>
        </p:spPr>
        <p:txBody>
          <a:bodyPr wrap="square">
            <a:spAutoFit/>
          </a:bodyPr>
          <a:lstStyle/>
          <a:p>
            <a:pPr lvl="0"/>
            <a:r>
              <a:rPr lang="de-DE" sz="3600" b="1" dirty="0" err="1">
                <a:solidFill>
                  <a:srgbClr val="C00000"/>
                </a:solidFill>
                <a:ea typeface="Adobe Gothic Std B" panose="020B0800000000000000" pitchFamily="34" charset="-128"/>
              </a:rPr>
              <a:t>Piloting</a:t>
            </a:r>
            <a:r>
              <a:rPr lang="de-DE" sz="3600" b="1" dirty="0">
                <a:solidFill>
                  <a:srgbClr val="C00000"/>
                </a:solidFill>
                <a:ea typeface="Adobe Gothic Std B" panose="020B0800000000000000" pitchFamily="34" charset="-128"/>
              </a:rPr>
              <a:t> a gender-transformative </a:t>
            </a:r>
            <a:r>
              <a:rPr lang="de-DE" sz="3600" b="1" dirty="0" err="1">
                <a:solidFill>
                  <a:srgbClr val="C00000"/>
                </a:solidFill>
                <a:ea typeface="Adobe Gothic Std B" panose="020B0800000000000000" pitchFamily="34" charset="-128"/>
              </a:rPr>
              <a:t>approach</a:t>
            </a:r>
            <a:r>
              <a:rPr lang="de-DE" sz="3600" b="1" dirty="0">
                <a:solidFill>
                  <a:srgbClr val="C00000"/>
                </a:solidFill>
                <a:ea typeface="Adobe Gothic Std B" panose="020B0800000000000000" pitchFamily="34" charset="-128"/>
              </a:rPr>
              <a:t> </a:t>
            </a:r>
            <a:r>
              <a:rPr lang="de-DE" sz="3600" b="1" dirty="0" err="1">
                <a:solidFill>
                  <a:srgbClr val="C00000"/>
                </a:solidFill>
                <a:ea typeface="Adobe Gothic Std B" panose="020B0800000000000000" pitchFamily="34" charset="-128"/>
              </a:rPr>
              <a:t>for</a:t>
            </a:r>
            <a:r>
              <a:rPr lang="de-DE" sz="3600" b="1" dirty="0">
                <a:solidFill>
                  <a:srgbClr val="C00000"/>
                </a:solidFill>
                <a:ea typeface="Adobe Gothic Std B" panose="020B0800000000000000" pitchFamily="34" charset="-128"/>
              </a:rPr>
              <a:t> </a:t>
            </a:r>
            <a:r>
              <a:rPr lang="de-DE" sz="3600" b="1" dirty="0" err="1">
                <a:solidFill>
                  <a:srgbClr val="C00000"/>
                </a:solidFill>
                <a:ea typeface="Adobe Gothic Std B" panose="020B0800000000000000" pitchFamily="34" charset="-128"/>
              </a:rPr>
              <a:t>equitable</a:t>
            </a:r>
            <a:r>
              <a:rPr lang="de-DE" sz="3600" b="1" dirty="0">
                <a:solidFill>
                  <a:srgbClr val="C00000"/>
                </a:solidFill>
                <a:ea typeface="Adobe Gothic Std B" panose="020B0800000000000000" pitchFamily="34" charset="-128"/>
              </a:rPr>
              <a:t> </a:t>
            </a:r>
            <a:r>
              <a:rPr lang="de-DE" sz="3600" b="1" dirty="0" err="1">
                <a:solidFill>
                  <a:srgbClr val="C00000"/>
                </a:solidFill>
                <a:ea typeface="Adobe Gothic Std B" panose="020B0800000000000000" pitchFamily="34" charset="-128"/>
              </a:rPr>
              <a:t>decision-making</a:t>
            </a:r>
            <a:r>
              <a:rPr lang="de-DE" sz="3600" b="1" dirty="0">
                <a:solidFill>
                  <a:srgbClr val="C00000"/>
                </a:solidFill>
                <a:ea typeface="Adobe Gothic Std B" panose="020B0800000000000000" pitchFamily="34" charset="-128"/>
              </a:rPr>
              <a:t> on </a:t>
            </a:r>
            <a:r>
              <a:rPr lang="de-DE" sz="3600" b="1" dirty="0" err="1">
                <a:solidFill>
                  <a:srgbClr val="C00000"/>
                </a:solidFill>
                <a:ea typeface="Adobe Gothic Std B" panose="020B0800000000000000" pitchFamily="34" charset="-128"/>
              </a:rPr>
              <a:t>agricultural</a:t>
            </a:r>
            <a:r>
              <a:rPr lang="de-DE" sz="3600" b="1" dirty="0">
                <a:solidFill>
                  <a:srgbClr val="C00000"/>
                </a:solidFill>
                <a:ea typeface="Adobe Gothic Std B" panose="020B0800000000000000" pitchFamily="34" charset="-128"/>
              </a:rPr>
              <a:t> </a:t>
            </a:r>
            <a:r>
              <a:rPr lang="de-DE" sz="3600" b="1" dirty="0" err="1">
                <a:solidFill>
                  <a:srgbClr val="C00000"/>
                </a:solidFill>
                <a:ea typeface="Adobe Gothic Std B" panose="020B0800000000000000" pitchFamily="34" charset="-128"/>
              </a:rPr>
              <a:t>innovations</a:t>
            </a:r>
            <a:endParaRPr lang="en-GB" sz="3600" b="1" dirty="0">
              <a:solidFill>
                <a:srgbClr val="C00000"/>
              </a:solidFill>
              <a:latin typeface="Adobe Gothic Std B" panose="020B0800000000000000" pitchFamily="34" charset="-128"/>
              <a:ea typeface="Adobe Gothic Std B" panose="020B0800000000000000" pitchFamily="34" charset="-128"/>
            </a:endParaRPr>
          </a:p>
        </p:txBody>
      </p:sp>
      <p:sp>
        <p:nvSpPr>
          <p:cNvPr id="10" name="Rectangle 9">
            <a:extLst>
              <a:ext uri="{FF2B5EF4-FFF2-40B4-BE49-F238E27FC236}">
                <a16:creationId xmlns:a16="http://schemas.microsoft.com/office/drawing/2014/main" id="{B8FC2A45-CF7C-44C8-92C7-95E49B472DA8}"/>
              </a:ext>
            </a:extLst>
          </p:cNvPr>
          <p:cNvSpPr/>
          <p:nvPr/>
        </p:nvSpPr>
        <p:spPr>
          <a:xfrm>
            <a:off x="4065104" y="5075659"/>
            <a:ext cx="4651513" cy="1323439"/>
          </a:xfrm>
          <a:prstGeom prst="rect">
            <a:avLst/>
          </a:prstGeom>
        </p:spPr>
        <p:txBody>
          <a:bodyPr wrap="square">
            <a:spAutoFit/>
          </a:bodyPr>
          <a:lstStyle/>
          <a:p>
            <a:pPr lvl="0"/>
            <a:r>
              <a:rPr lang="en-GB" sz="2000" dirty="0">
                <a:solidFill>
                  <a:srgbClr val="A6A9AB"/>
                </a:solidFill>
                <a:latin typeface="Adobe Gothic Std B" panose="020B0800000000000000" pitchFamily="34" charset="-128"/>
                <a:ea typeface="Adobe Gothic Std B" panose="020B0800000000000000" pitchFamily="34" charset="-128"/>
              </a:rPr>
              <a:t>Gundula Fischer, Cathy Farnworth, Amon </a:t>
            </a:r>
            <a:r>
              <a:rPr lang="en-GB" sz="2000" dirty="0" err="1">
                <a:solidFill>
                  <a:srgbClr val="A6A9AB"/>
                </a:solidFill>
                <a:latin typeface="Adobe Gothic Std B" panose="020B0800000000000000" pitchFamily="34" charset="-128"/>
                <a:ea typeface="Adobe Gothic Std B" panose="020B0800000000000000" pitchFamily="34" charset="-128"/>
              </a:rPr>
              <a:t>Chinyonphiro</a:t>
            </a:r>
            <a:r>
              <a:rPr lang="en-GB" sz="2000" dirty="0">
                <a:solidFill>
                  <a:srgbClr val="A6A9AB"/>
                </a:solidFill>
                <a:latin typeface="Adobe Gothic Std B" panose="020B0800000000000000" pitchFamily="34" charset="-128"/>
                <a:ea typeface="Adobe Gothic Std B" panose="020B0800000000000000" pitchFamily="34" charset="-128"/>
              </a:rPr>
              <a:t> (and team)</a:t>
            </a:r>
          </a:p>
          <a:p>
            <a:pPr lvl="0"/>
            <a:endParaRPr lang="en-GB" sz="2000" dirty="0">
              <a:solidFill>
                <a:srgbClr val="A6A9AB"/>
              </a:solidFill>
              <a:latin typeface="Adobe Gothic Std B" panose="020B0800000000000000" pitchFamily="34" charset="-128"/>
              <a:ea typeface="Adobe Gothic Std B" panose="020B0800000000000000" pitchFamily="34" charset="-128"/>
            </a:endParaRPr>
          </a:p>
          <a:p>
            <a:pPr lvl="0"/>
            <a:r>
              <a:rPr lang="en-GB" sz="2000" dirty="0">
                <a:solidFill>
                  <a:srgbClr val="A6A9AB"/>
                </a:solidFill>
                <a:latin typeface="Adobe Gothic Std B" panose="020B0800000000000000" pitchFamily="34" charset="-128"/>
                <a:ea typeface="Adobe Gothic Std B" panose="020B0800000000000000" pitchFamily="34" charset="-128"/>
              </a:rPr>
              <a:t>G-LENS Webinar</a:t>
            </a:r>
          </a:p>
        </p:txBody>
      </p:sp>
      <p:sp>
        <p:nvSpPr>
          <p:cNvPr id="12" name="Rectangle 11">
            <a:extLst>
              <a:ext uri="{FF2B5EF4-FFF2-40B4-BE49-F238E27FC236}">
                <a16:creationId xmlns:a16="http://schemas.microsoft.com/office/drawing/2014/main" id="{EFA17135-68BB-438D-B3FB-6DB1442315A7}"/>
              </a:ext>
            </a:extLst>
          </p:cNvPr>
          <p:cNvSpPr/>
          <p:nvPr/>
        </p:nvSpPr>
        <p:spPr>
          <a:xfrm>
            <a:off x="0" y="6611024"/>
            <a:ext cx="5500047" cy="24697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3" name="Rectangle 12">
            <a:extLst>
              <a:ext uri="{FF2B5EF4-FFF2-40B4-BE49-F238E27FC236}">
                <a16:creationId xmlns:a16="http://schemas.microsoft.com/office/drawing/2014/main" id="{5733AA11-30A1-4C6D-A36C-01BF511D6B54}"/>
              </a:ext>
            </a:extLst>
          </p:cNvPr>
          <p:cNvSpPr/>
          <p:nvPr/>
        </p:nvSpPr>
        <p:spPr>
          <a:xfrm>
            <a:off x="457465" y="6682988"/>
            <a:ext cx="3025700" cy="177448"/>
          </a:xfrm>
          <a:prstGeom prst="rect">
            <a:avLst/>
          </a:prstGeom>
        </p:spPr>
        <p:txBody>
          <a:bodyPr wrap="none">
            <a:noAutofit/>
          </a:bodyPr>
          <a:lstStyle/>
          <a:p>
            <a:r>
              <a:rPr lang="en-GB" sz="1200" baseline="30000" dirty="0">
                <a:solidFill>
                  <a:schemeClr val="tx1"/>
                </a:solidFill>
                <a:latin typeface="Arial" panose="020B0604020202020204" pitchFamily="34" charset="0"/>
              </a:rPr>
              <a:t>IITA is a member of the CGIAR System Organization.</a:t>
            </a:r>
          </a:p>
        </p:txBody>
      </p:sp>
      <p:pic>
        <p:nvPicPr>
          <p:cNvPr id="15" name="Grafik 14">
            <a:extLst>
              <a:ext uri="{FF2B5EF4-FFF2-40B4-BE49-F238E27FC236}">
                <a16:creationId xmlns:a16="http://schemas.microsoft.com/office/drawing/2014/main" id="{7CF89C06-E4D4-D5D4-7D65-43293C1BEE5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41795" y="1409680"/>
            <a:ext cx="2258695" cy="3355340"/>
          </a:xfrm>
          <a:prstGeom prst="rect">
            <a:avLst/>
          </a:prstGeom>
        </p:spPr>
      </p:pic>
      <p:pic>
        <p:nvPicPr>
          <p:cNvPr id="16" name="Grafik 15">
            <a:extLst>
              <a:ext uri="{FF2B5EF4-FFF2-40B4-BE49-F238E27FC236}">
                <a16:creationId xmlns:a16="http://schemas.microsoft.com/office/drawing/2014/main" id="{269C9481-A462-FD3E-2F57-7804CEE3F4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20199" y="4227070"/>
            <a:ext cx="1999946" cy="2126974"/>
          </a:xfrm>
          <a:prstGeom prst="rect">
            <a:avLst/>
          </a:prstGeom>
        </p:spPr>
      </p:pic>
    </p:spTree>
    <p:extLst>
      <p:ext uri="{BB962C8B-B14F-4D97-AF65-F5344CB8AC3E}">
        <p14:creationId xmlns:p14="http://schemas.microsoft.com/office/powerpoint/2010/main" val="10597394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1371" y="649257"/>
            <a:ext cx="7826829" cy="964137"/>
          </a:xfrm>
        </p:spPr>
        <p:txBody>
          <a:bodyPr lIns="0" tIns="0" rIns="0" bIns="0" anchor="t" anchorCtr="0">
            <a:normAutofit fontScale="90000"/>
          </a:bodyPr>
          <a:lstStyle/>
          <a:p>
            <a:pPr algn="l"/>
            <a:r>
              <a:rPr lang="en-GB" sz="4000" b="1" dirty="0">
                <a:latin typeface="Calibri" panose="020F0502020204030204" pitchFamily="34" charset="0"/>
                <a:cs typeface="Calibri" panose="020F0502020204030204" pitchFamily="34" charset="0"/>
              </a:rPr>
              <a:t>Technical change: Facilitated peer-to-peer learning on tied ridges</a:t>
            </a:r>
          </a:p>
        </p:txBody>
      </p:sp>
      <p:sp>
        <p:nvSpPr>
          <p:cNvPr id="3" name="Subtitle 2"/>
          <p:cNvSpPr>
            <a:spLocks noGrp="1"/>
          </p:cNvSpPr>
          <p:nvPr>
            <p:ph type="subTitle" idx="1"/>
          </p:nvPr>
        </p:nvSpPr>
        <p:spPr>
          <a:xfrm>
            <a:off x="631371" y="1618089"/>
            <a:ext cx="7826827" cy="4675367"/>
          </a:xfrm>
        </p:spPr>
        <p:txBody>
          <a:bodyPr lIns="0" tIns="0" rIns="0" bIns="0"/>
          <a:lstStyle/>
          <a:p>
            <a:pPr algn="l"/>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p:txBody>
      </p:sp>
      <p:sp>
        <p:nvSpPr>
          <p:cNvPr id="4" name="Rectangle 3">
            <a:extLst>
              <a:ext uri="{FF2B5EF4-FFF2-40B4-BE49-F238E27FC236}">
                <a16:creationId xmlns:a16="http://schemas.microsoft.com/office/drawing/2014/main" id="{0B9C89EB-8E35-4EDB-B912-94659E6DA281}"/>
              </a:ext>
            </a:extLst>
          </p:cNvPr>
          <p:cNvSpPr/>
          <p:nvPr/>
        </p:nvSpPr>
        <p:spPr>
          <a:xfrm>
            <a:off x="0" y="6611024"/>
            <a:ext cx="6456980" cy="24697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93D8A5F4-B39C-462D-B7D4-6BCEDE62C338}"/>
              </a:ext>
            </a:extLst>
          </p:cNvPr>
          <p:cNvSpPr/>
          <p:nvPr/>
        </p:nvSpPr>
        <p:spPr>
          <a:xfrm>
            <a:off x="6224588" y="6611024"/>
            <a:ext cx="2919412" cy="261419"/>
          </a:xfrm>
          <a:custGeom>
            <a:avLst/>
            <a:gdLst>
              <a:gd name="connsiteX0" fmla="*/ 0 w 2919412"/>
              <a:gd name="connsiteY0" fmla="*/ 0 h 323850"/>
              <a:gd name="connsiteX1" fmla="*/ 2919412 w 2919412"/>
              <a:gd name="connsiteY1" fmla="*/ 0 h 323850"/>
              <a:gd name="connsiteX2" fmla="*/ 2919412 w 2919412"/>
              <a:gd name="connsiteY2" fmla="*/ 323850 h 323850"/>
              <a:gd name="connsiteX3" fmla="*/ 157162 w 2919412"/>
              <a:gd name="connsiteY3" fmla="*/ 323850 h 323850"/>
              <a:gd name="connsiteX4" fmla="*/ 0 w 2919412"/>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9412" h="323850">
                <a:moveTo>
                  <a:pt x="0" y="0"/>
                </a:moveTo>
                <a:lnTo>
                  <a:pt x="2919412" y="0"/>
                </a:lnTo>
                <a:lnTo>
                  <a:pt x="2919412" y="323850"/>
                </a:lnTo>
                <a:lnTo>
                  <a:pt x="157162" y="32385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lnSpcReduction="20000"/>
          </a:bodyPr>
          <a:lstStyle/>
          <a:p>
            <a:pPr lvl="0" algn="ctr"/>
            <a:endParaRPr lang="en-US"/>
          </a:p>
        </p:txBody>
      </p:sp>
      <p:sp>
        <p:nvSpPr>
          <p:cNvPr id="7" name="Rectangle 6">
            <a:extLst>
              <a:ext uri="{FF2B5EF4-FFF2-40B4-BE49-F238E27FC236}">
                <a16:creationId xmlns:a16="http://schemas.microsoft.com/office/drawing/2014/main" id="{B41F2A5F-8345-4DFD-ACF4-D0E0ED9911B4}"/>
              </a:ext>
            </a:extLst>
          </p:cNvPr>
          <p:cNvSpPr/>
          <p:nvPr/>
        </p:nvSpPr>
        <p:spPr>
          <a:xfrm>
            <a:off x="457465" y="6682988"/>
            <a:ext cx="3025700" cy="177448"/>
          </a:xfrm>
          <a:prstGeom prst="rect">
            <a:avLst/>
          </a:prstGeom>
        </p:spPr>
        <p:txBody>
          <a:bodyPr wrap="none">
            <a:noAutofit/>
          </a:bodyPr>
          <a:lstStyle/>
          <a:p>
            <a:r>
              <a:rPr lang="en-GB" sz="1200" baseline="30000" dirty="0">
                <a:solidFill>
                  <a:schemeClr val="tx1"/>
                </a:solidFill>
                <a:latin typeface="Arial" panose="020B0604020202020204" pitchFamily="34" charset="0"/>
              </a:rPr>
              <a:t>IITA is a member of the CGIAR System Organization.</a:t>
            </a:r>
          </a:p>
        </p:txBody>
      </p:sp>
      <p:sp>
        <p:nvSpPr>
          <p:cNvPr id="8" name="Rectangle 7">
            <a:extLst>
              <a:ext uri="{FF2B5EF4-FFF2-40B4-BE49-F238E27FC236}">
                <a16:creationId xmlns:a16="http://schemas.microsoft.com/office/drawing/2014/main" id="{C6EBBBE5-C591-422F-B6BD-45BCA72F6086}"/>
              </a:ext>
            </a:extLst>
          </p:cNvPr>
          <p:cNvSpPr/>
          <p:nvPr/>
        </p:nvSpPr>
        <p:spPr>
          <a:xfrm>
            <a:off x="6981195" y="6636917"/>
            <a:ext cx="1638590" cy="230832"/>
          </a:xfrm>
          <a:prstGeom prst="rect">
            <a:avLst/>
          </a:prstGeom>
        </p:spPr>
        <p:txBody>
          <a:bodyPr wrap="none">
            <a:spAutoFit/>
          </a:bodyPr>
          <a:lstStyle/>
          <a:p>
            <a:r>
              <a:rPr lang="en-GB" sz="900" dirty="0">
                <a:latin typeface="Arial" panose="020B0604020202020204" pitchFamily="34" charset="0"/>
                <a:cs typeface="Arial" panose="020B0604020202020204" pitchFamily="34" charset="0"/>
              </a:rPr>
              <a:t>www.iita.org | www.cgiar.org</a:t>
            </a:r>
          </a:p>
        </p:txBody>
      </p:sp>
      <p:pic>
        <p:nvPicPr>
          <p:cNvPr id="9" name="Picture 8">
            <a:extLst>
              <a:ext uri="{FF2B5EF4-FFF2-40B4-BE49-F238E27FC236}">
                <a16:creationId xmlns:a16="http://schemas.microsoft.com/office/drawing/2014/main" id="{4456C098-E926-4DED-B3A0-AD2E3DE0A8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4672" y="96656"/>
            <a:ext cx="812215" cy="274857"/>
          </a:xfrm>
          <a:prstGeom prst="rect">
            <a:avLst/>
          </a:prstGeom>
        </p:spPr>
      </p:pic>
      <p:pic>
        <p:nvPicPr>
          <p:cNvPr id="11" name="Grafik 10">
            <a:extLst>
              <a:ext uri="{FF2B5EF4-FFF2-40B4-BE49-F238E27FC236}">
                <a16:creationId xmlns:a16="http://schemas.microsoft.com/office/drawing/2014/main" id="{AA68F2DA-0236-774C-2700-0FF87B14483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236944" y="3826992"/>
            <a:ext cx="4307839" cy="2423338"/>
          </a:xfrm>
          <a:prstGeom prst="ellipse">
            <a:avLst/>
          </a:prstGeom>
          <a:ln w="3175"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3" name="Grafik 12">
            <a:extLst>
              <a:ext uri="{FF2B5EF4-FFF2-40B4-BE49-F238E27FC236}">
                <a16:creationId xmlns:a16="http://schemas.microsoft.com/office/drawing/2014/main" id="{6D44322C-42A5-D109-E88D-6D5945FEC2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99216" y="1706472"/>
            <a:ext cx="4307840" cy="2259965"/>
          </a:xfrm>
          <a:prstGeom prst="rect">
            <a:avLst/>
          </a:prstGeom>
        </p:spPr>
      </p:pic>
      <p:graphicFrame>
        <p:nvGraphicFramePr>
          <p:cNvPr id="10" name="Tabelle 9">
            <a:extLst>
              <a:ext uri="{FF2B5EF4-FFF2-40B4-BE49-F238E27FC236}">
                <a16:creationId xmlns:a16="http://schemas.microsoft.com/office/drawing/2014/main" id="{DA0A9F87-5815-5017-B2A4-0F6E54F09EC5}"/>
              </a:ext>
            </a:extLst>
          </p:cNvPr>
          <p:cNvGraphicFramePr>
            <a:graphicFrameLocks noGrp="1"/>
          </p:cNvGraphicFramePr>
          <p:nvPr>
            <p:extLst>
              <p:ext uri="{D42A27DB-BD31-4B8C-83A1-F6EECF244321}">
                <p14:modId xmlns:p14="http://schemas.microsoft.com/office/powerpoint/2010/main" val="1525273601"/>
              </p:ext>
            </p:extLst>
          </p:nvPr>
        </p:nvGraphicFramePr>
        <p:xfrm>
          <a:off x="558315" y="1974088"/>
          <a:ext cx="2670175" cy="800198"/>
        </p:xfrm>
        <a:graphic>
          <a:graphicData uri="http://schemas.openxmlformats.org/drawingml/2006/table">
            <a:tbl>
              <a:tblPr firstRow="1" firstCol="1" bandRow="1">
                <a:tableStyleId>{5C22544A-7EE6-4342-B048-85BDC9FD1C3A}</a:tableStyleId>
              </a:tblPr>
              <a:tblGrid>
                <a:gridCol w="1213485">
                  <a:extLst>
                    <a:ext uri="{9D8B030D-6E8A-4147-A177-3AD203B41FA5}">
                      <a16:colId xmlns:a16="http://schemas.microsoft.com/office/drawing/2014/main" val="3479524331"/>
                    </a:ext>
                  </a:extLst>
                </a:gridCol>
                <a:gridCol w="1456690">
                  <a:extLst>
                    <a:ext uri="{9D8B030D-6E8A-4147-A177-3AD203B41FA5}">
                      <a16:colId xmlns:a16="http://schemas.microsoft.com/office/drawing/2014/main" val="2012978471"/>
                    </a:ext>
                  </a:extLst>
                </a:gridCol>
              </a:tblGrid>
              <a:tr h="131533">
                <a:tc>
                  <a:txBody>
                    <a:bodyPr/>
                    <a:lstStyle/>
                    <a:p>
                      <a:r>
                        <a:rPr lang="en-US" sz="1000" dirty="0">
                          <a:effectLst/>
                        </a:rPr>
                        <a:t>Focus</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tc>
                  <a:txBody>
                    <a:bodyPr/>
                    <a:lstStyle/>
                    <a:p>
                      <a:r>
                        <a:rPr lang="en-US" sz="1000">
                          <a:effectLst/>
                        </a:rPr>
                        <a:t>Technical change</a:t>
                      </a:r>
                      <a:endParaRPr lang="de-DE"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extLst>
                  <a:ext uri="{0D108BD9-81ED-4DB2-BD59-A6C34878D82A}">
                    <a16:rowId xmlns:a16="http://schemas.microsoft.com/office/drawing/2014/main" val="1693231232"/>
                  </a:ext>
                </a:extLst>
              </a:tr>
              <a:tr h="647798">
                <a:tc>
                  <a:txBody>
                    <a:bodyPr/>
                    <a:lstStyle/>
                    <a:p>
                      <a:r>
                        <a:rPr lang="en-US" sz="1000" dirty="0">
                          <a:effectLst/>
                        </a:rPr>
                        <a:t>Tools/Approach</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tc>
                  <a:txBody>
                    <a:bodyPr/>
                    <a:lstStyle/>
                    <a:p>
                      <a:r>
                        <a:rPr lang="en-US" sz="1000" dirty="0">
                          <a:effectLst/>
                        </a:rPr>
                        <a:t>Farmers’ peer-to-peer learning (exposed and non-exposed villages)</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extLst>
                  <a:ext uri="{0D108BD9-81ED-4DB2-BD59-A6C34878D82A}">
                    <a16:rowId xmlns:a16="http://schemas.microsoft.com/office/drawing/2014/main" val="2029977228"/>
                  </a:ext>
                </a:extLst>
              </a:tr>
            </a:tbl>
          </a:graphicData>
        </a:graphic>
      </p:graphicFrame>
      <p:sp>
        <p:nvSpPr>
          <p:cNvPr id="12" name="Textfeld 11">
            <a:extLst>
              <a:ext uri="{FF2B5EF4-FFF2-40B4-BE49-F238E27FC236}">
                <a16:creationId xmlns:a16="http://schemas.microsoft.com/office/drawing/2014/main" id="{6C5CBC64-97A9-BBB7-FA5B-E9E14D84D605}"/>
              </a:ext>
            </a:extLst>
          </p:cNvPr>
          <p:cNvSpPr txBox="1"/>
          <p:nvPr/>
        </p:nvSpPr>
        <p:spPr>
          <a:xfrm>
            <a:off x="4913523" y="4462950"/>
            <a:ext cx="3986663" cy="2031325"/>
          </a:xfrm>
          <a:prstGeom prst="rect">
            <a:avLst/>
          </a:prstGeom>
          <a:noFill/>
        </p:spPr>
        <p:txBody>
          <a:bodyPr wrap="square" rtlCol="0">
            <a:spAutoFit/>
          </a:bodyPr>
          <a:lstStyle/>
          <a:p>
            <a:r>
              <a:rPr lang="en-US" dirty="0"/>
              <a:t>Elements:</a:t>
            </a:r>
          </a:p>
          <a:p>
            <a:pPr marL="285750" indent="-285750">
              <a:buFont typeface="Arial" panose="020B0604020202020204" pitchFamily="34" charset="0"/>
              <a:buChar char="•"/>
            </a:pPr>
            <a:r>
              <a:rPr lang="en-US" dirty="0"/>
              <a:t>Introduction to basics of tied ridges</a:t>
            </a:r>
          </a:p>
          <a:p>
            <a:pPr marL="285750" indent="-285750">
              <a:buFont typeface="Arial" panose="020B0604020202020204" pitchFamily="34" charset="0"/>
              <a:buChar char="•"/>
            </a:pPr>
            <a:r>
              <a:rPr lang="en-US" dirty="0"/>
              <a:t>Brainstorming questions</a:t>
            </a:r>
          </a:p>
          <a:p>
            <a:pPr marL="285750" indent="-285750">
              <a:buFont typeface="Arial" panose="020B0604020202020204" pitchFamily="34" charset="0"/>
              <a:buChar char="•"/>
            </a:pPr>
            <a:r>
              <a:rPr lang="en-US" dirty="0"/>
              <a:t>Visits to peer’s tied ridges fields</a:t>
            </a:r>
          </a:p>
          <a:p>
            <a:pPr marL="285750" indent="-285750">
              <a:buFont typeface="Arial" panose="020B0604020202020204" pitchFamily="34" charset="0"/>
              <a:buChar char="•"/>
            </a:pPr>
            <a:r>
              <a:rPr lang="en-US" dirty="0"/>
              <a:t>Demonstrations and discussions</a:t>
            </a:r>
          </a:p>
          <a:p>
            <a:pPr marL="285750" indent="-285750">
              <a:buFont typeface="Arial" panose="020B0604020202020204" pitchFamily="34" charset="0"/>
              <a:buChar char="•"/>
            </a:pPr>
            <a:r>
              <a:rPr lang="en-US" dirty="0"/>
              <a:t>Semi-structured discussion using the technology challenge action tree</a:t>
            </a:r>
          </a:p>
        </p:txBody>
      </p:sp>
      <p:sp>
        <p:nvSpPr>
          <p:cNvPr id="16" name="Textfeld 15">
            <a:extLst>
              <a:ext uri="{FF2B5EF4-FFF2-40B4-BE49-F238E27FC236}">
                <a16:creationId xmlns:a16="http://schemas.microsoft.com/office/drawing/2014/main" id="{3C5E3299-4515-335D-0B19-D58A401C7298}"/>
              </a:ext>
            </a:extLst>
          </p:cNvPr>
          <p:cNvSpPr txBox="1"/>
          <p:nvPr/>
        </p:nvSpPr>
        <p:spPr>
          <a:xfrm>
            <a:off x="4534170" y="3961874"/>
            <a:ext cx="2325124" cy="276999"/>
          </a:xfrm>
          <a:prstGeom prst="rect">
            <a:avLst/>
          </a:prstGeom>
          <a:noFill/>
        </p:spPr>
        <p:txBody>
          <a:bodyPr wrap="none" rtlCol="0">
            <a:spAutoFit/>
          </a:bodyPr>
          <a:lstStyle/>
          <a:p>
            <a:r>
              <a:rPr lang="en-US" sz="1200" dirty="0"/>
              <a:t>Photo credit: Gundula Fischer/IITA</a:t>
            </a:r>
          </a:p>
        </p:txBody>
      </p:sp>
      <p:sp>
        <p:nvSpPr>
          <p:cNvPr id="18" name="Textfeld 17">
            <a:extLst>
              <a:ext uri="{FF2B5EF4-FFF2-40B4-BE49-F238E27FC236}">
                <a16:creationId xmlns:a16="http://schemas.microsoft.com/office/drawing/2014/main" id="{00BC98DF-F127-6DAC-34AC-A9C44E1989F5}"/>
              </a:ext>
            </a:extLst>
          </p:cNvPr>
          <p:cNvSpPr txBox="1"/>
          <p:nvPr/>
        </p:nvSpPr>
        <p:spPr>
          <a:xfrm>
            <a:off x="243814" y="6256933"/>
            <a:ext cx="2065052" cy="276999"/>
          </a:xfrm>
          <a:prstGeom prst="rect">
            <a:avLst/>
          </a:prstGeom>
          <a:noFill/>
        </p:spPr>
        <p:txBody>
          <a:bodyPr wrap="none" rtlCol="0">
            <a:spAutoFit/>
          </a:bodyPr>
          <a:lstStyle/>
          <a:p>
            <a:r>
              <a:rPr lang="en-US" sz="1200" dirty="0"/>
              <a:t>Photo credit: Cathy Farnworth</a:t>
            </a:r>
          </a:p>
        </p:txBody>
      </p:sp>
    </p:spTree>
    <p:extLst>
      <p:ext uri="{BB962C8B-B14F-4D97-AF65-F5344CB8AC3E}">
        <p14:creationId xmlns:p14="http://schemas.microsoft.com/office/powerpoint/2010/main" val="33660434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7970" y="649257"/>
            <a:ext cx="7826829" cy="964137"/>
          </a:xfrm>
        </p:spPr>
        <p:txBody>
          <a:bodyPr lIns="0" tIns="0" rIns="0" bIns="0" anchor="t" anchorCtr="0">
            <a:normAutofit/>
          </a:bodyPr>
          <a:lstStyle/>
          <a:p>
            <a:pPr algn="l"/>
            <a:r>
              <a:rPr lang="en-GB" sz="4000" b="1" dirty="0">
                <a:latin typeface="Calibri" panose="020F0502020204030204" pitchFamily="34" charset="0"/>
                <a:cs typeface="Calibri" panose="020F0502020204030204" pitchFamily="34" charset="0"/>
              </a:rPr>
              <a:t>Evaluation with farmers (Tanzania)</a:t>
            </a:r>
          </a:p>
        </p:txBody>
      </p:sp>
      <p:sp>
        <p:nvSpPr>
          <p:cNvPr id="4" name="Rectangle 3">
            <a:extLst>
              <a:ext uri="{FF2B5EF4-FFF2-40B4-BE49-F238E27FC236}">
                <a16:creationId xmlns:a16="http://schemas.microsoft.com/office/drawing/2014/main" id="{0B9C89EB-8E35-4EDB-B912-94659E6DA281}"/>
              </a:ext>
            </a:extLst>
          </p:cNvPr>
          <p:cNvSpPr/>
          <p:nvPr/>
        </p:nvSpPr>
        <p:spPr>
          <a:xfrm>
            <a:off x="0" y="6611024"/>
            <a:ext cx="6456980" cy="24697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93D8A5F4-B39C-462D-B7D4-6BCEDE62C338}"/>
              </a:ext>
            </a:extLst>
          </p:cNvPr>
          <p:cNvSpPr/>
          <p:nvPr/>
        </p:nvSpPr>
        <p:spPr>
          <a:xfrm>
            <a:off x="6224588" y="6611024"/>
            <a:ext cx="2919412" cy="261419"/>
          </a:xfrm>
          <a:custGeom>
            <a:avLst/>
            <a:gdLst>
              <a:gd name="connsiteX0" fmla="*/ 0 w 2919412"/>
              <a:gd name="connsiteY0" fmla="*/ 0 h 323850"/>
              <a:gd name="connsiteX1" fmla="*/ 2919412 w 2919412"/>
              <a:gd name="connsiteY1" fmla="*/ 0 h 323850"/>
              <a:gd name="connsiteX2" fmla="*/ 2919412 w 2919412"/>
              <a:gd name="connsiteY2" fmla="*/ 323850 h 323850"/>
              <a:gd name="connsiteX3" fmla="*/ 157162 w 2919412"/>
              <a:gd name="connsiteY3" fmla="*/ 323850 h 323850"/>
              <a:gd name="connsiteX4" fmla="*/ 0 w 2919412"/>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9412" h="323850">
                <a:moveTo>
                  <a:pt x="0" y="0"/>
                </a:moveTo>
                <a:lnTo>
                  <a:pt x="2919412" y="0"/>
                </a:lnTo>
                <a:lnTo>
                  <a:pt x="2919412" y="323850"/>
                </a:lnTo>
                <a:lnTo>
                  <a:pt x="157162" y="32385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lnSpcReduction="20000"/>
          </a:bodyPr>
          <a:lstStyle/>
          <a:p>
            <a:pPr lvl="0" algn="ctr"/>
            <a:endParaRPr lang="en-US"/>
          </a:p>
        </p:txBody>
      </p:sp>
      <p:sp>
        <p:nvSpPr>
          <p:cNvPr id="7" name="Rectangle 6">
            <a:extLst>
              <a:ext uri="{FF2B5EF4-FFF2-40B4-BE49-F238E27FC236}">
                <a16:creationId xmlns:a16="http://schemas.microsoft.com/office/drawing/2014/main" id="{B41F2A5F-8345-4DFD-ACF4-D0E0ED9911B4}"/>
              </a:ext>
            </a:extLst>
          </p:cNvPr>
          <p:cNvSpPr/>
          <p:nvPr/>
        </p:nvSpPr>
        <p:spPr>
          <a:xfrm>
            <a:off x="457465" y="6682988"/>
            <a:ext cx="3025700" cy="177448"/>
          </a:xfrm>
          <a:prstGeom prst="rect">
            <a:avLst/>
          </a:prstGeom>
        </p:spPr>
        <p:txBody>
          <a:bodyPr wrap="none">
            <a:noAutofit/>
          </a:bodyPr>
          <a:lstStyle/>
          <a:p>
            <a:r>
              <a:rPr lang="en-GB" sz="1200" baseline="30000" dirty="0">
                <a:solidFill>
                  <a:schemeClr val="tx1"/>
                </a:solidFill>
                <a:latin typeface="Arial" panose="020B0604020202020204" pitchFamily="34" charset="0"/>
              </a:rPr>
              <a:t>IITA is a member of the CGIAR System Organization.</a:t>
            </a:r>
          </a:p>
        </p:txBody>
      </p:sp>
      <p:sp>
        <p:nvSpPr>
          <p:cNvPr id="8" name="Rectangle 7">
            <a:extLst>
              <a:ext uri="{FF2B5EF4-FFF2-40B4-BE49-F238E27FC236}">
                <a16:creationId xmlns:a16="http://schemas.microsoft.com/office/drawing/2014/main" id="{C6EBBBE5-C591-422F-B6BD-45BCA72F6086}"/>
              </a:ext>
            </a:extLst>
          </p:cNvPr>
          <p:cNvSpPr/>
          <p:nvPr/>
        </p:nvSpPr>
        <p:spPr>
          <a:xfrm>
            <a:off x="6981195" y="6636917"/>
            <a:ext cx="1638590" cy="230832"/>
          </a:xfrm>
          <a:prstGeom prst="rect">
            <a:avLst/>
          </a:prstGeom>
        </p:spPr>
        <p:txBody>
          <a:bodyPr wrap="none">
            <a:spAutoFit/>
          </a:bodyPr>
          <a:lstStyle/>
          <a:p>
            <a:r>
              <a:rPr lang="en-GB" sz="900" dirty="0">
                <a:latin typeface="Arial" panose="020B0604020202020204" pitchFamily="34" charset="0"/>
                <a:cs typeface="Arial" panose="020B0604020202020204" pitchFamily="34" charset="0"/>
              </a:rPr>
              <a:t>www.iita.org | www.cgiar.org</a:t>
            </a:r>
          </a:p>
        </p:txBody>
      </p:sp>
      <p:pic>
        <p:nvPicPr>
          <p:cNvPr id="9" name="Picture 8">
            <a:extLst>
              <a:ext uri="{FF2B5EF4-FFF2-40B4-BE49-F238E27FC236}">
                <a16:creationId xmlns:a16="http://schemas.microsoft.com/office/drawing/2014/main" id="{4456C098-E926-4DED-B3A0-AD2E3DE0A8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4672" y="96656"/>
            <a:ext cx="812215" cy="274857"/>
          </a:xfrm>
          <a:prstGeom prst="rect">
            <a:avLst/>
          </a:prstGeom>
        </p:spPr>
      </p:pic>
      <p:sp>
        <p:nvSpPr>
          <p:cNvPr id="6" name="Textfeld 5">
            <a:extLst>
              <a:ext uri="{FF2B5EF4-FFF2-40B4-BE49-F238E27FC236}">
                <a16:creationId xmlns:a16="http://schemas.microsoft.com/office/drawing/2014/main" id="{1572D790-695A-E90B-219A-47892A3BA50F}"/>
              </a:ext>
            </a:extLst>
          </p:cNvPr>
          <p:cNvSpPr txBox="1"/>
          <p:nvPr/>
        </p:nvSpPr>
        <p:spPr>
          <a:xfrm>
            <a:off x="320359" y="1407429"/>
            <a:ext cx="3837303" cy="4801314"/>
          </a:xfrm>
          <a:prstGeom prst="rect">
            <a:avLst/>
          </a:prstGeom>
          <a:noFill/>
        </p:spPr>
        <p:txBody>
          <a:bodyPr wrap="square" rtlCol="0">
            <a:spAutoFit/>
          </a:bodyPr>
          <a:lstStyle/>
          <a:p>
            <a:r>
              <a:rPr lang="en-US" b="1" dirty="0"/>
              <a:t>Gender Balance Tree</a:t>
            </a:r>
            <a:endParaRPr lang="de-DE" dirty="0"/>
          </a:p>
          <a:p>
            <a:r>
              <a:rPr lang="en-US" dirty="0"/>
              <a:t>“I started asking myself whether there is a need to be married. I would rather stay alone and make my own way than live with someone and work – only to own a dress and some utensils” (woman participant).</a:t>
            </a:r>
            <a:endParaRPr lang="de-DE" dirty="0"/>
          </a:p>
          <a:p>
            <a:r>
              <a:rPr lang="en-US" dirty="0"/>
              <a:t> </a:t>
            </a:r>
            <a:endParaRPr lang="de-DE" dirty="0"/>
          </a:p>
          <a:p>
            <a:r>
              <a:rPr lang="en-US" dirty="0"/>
              <a:t>“We thought about taking the gender balance tree and planting it in our house so it can grow. We will share it with our neighbors and other households. It may have many benefits: If we cooperate in different activities, we can never fail in income generation. It also creates peace and more affection” (man participant).</a:t>
            </a:r>
            <a:endParaRPr lang="de-DE" dirty="0"/>
          </a:p>
        </p:txBody>
      </p:sp>
      <p:sp>
        <p:nvSpPr>
          <p:cNvPr id="11" name="Untertitel 10">
            <a:extLst>
              <a:ext uri="{FF2B5EF4-FFF2-40B4-BE49-F238E27FC236}">
                <a16:creationId xmlns:a16="http://schemas.microsoft.com/office/drawing/2014/main" id="{DFDA48A7-8300-4E78-96C6-78CC18AFA073}"/>
              </a:ext>
            </a:extLst>
          </p:cNvPr>
          <p:cNvSpPr>
            <a:spLocks noGrp="1"/>
          </p:cNvSpPr>
          <p:nvPr>
            <p:ph type="subTitle" idx="1"/>
          </p:nvPr>
        </p:nvSpPr>
        <p:spPr>
          <a:xfrm>
            <a:off x="4742480" y="2873694"/>
            <a:ext cx="3429000" cy="2477029"/>
          </a:xfrm>
        </p:spPr>
        <p:txBody>
          <a:bodyPr/>
          <a:lstStyle/>
          <a:p>
            <a:pPr algn="l"/>
            <a:r>
              <a:rPr lang="en-US" sz="1800" b="1" dirty="0"/>
              <a:t>Technology Challenge Action Tree</a:t>
            </a:r>
            <a:endParaRPr lang="de-DE" sz="1800" dirty="0"/>
          </a:p>
          <a:p>
            <a:pPr algn="l"/>
            <a:r>
              <a:rPr lang="en-US" sz="1800" dirty="0"/>
              <a:t>“The roots taught me about the challenges that are stopping me from achieving any of my goals. Yesterday and the day before I saw the difference. I identified the challenges that are stopping me from reaching my goals and how to tackle them” (man farmer).</a:t>
            </a:r>
            <a:endParaRPr lang="de-DE" sz="1800" dirty="0"/>
          </a:p>
          <a:p>
            <a:endParaRPr lang="en-US" dirty="0"/>
          </a:p>
        </p:txBody>
      </p:sp>
    </p:spTree>
    <p:extLst>
      <p:ext uri="{BB962C8B-B14F-4D97-AF65-F5344CB8AC3E}">
        <p14:creationId xmlns:p14="http://schemas.microsoft.com/office/powerpoint/2010/main" val="10069046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7970" y="649257"/>
            <a:ext cx="7826829" cy="964137"/>
          </a:xfrm>
        </p:spPr>
        <p:txBody>
          <a:bodyPr lIns="0" tIns="0" rIns="0" bIns="0" anchor="t" anchorCtr="0">
            <a:normAutofit/>
          </a:bodyPr>
          <a:lstStyle/>
          <a:p>
            <a:pPr algn="l"/>
            <a:r>
              <a:rPr lang="en-GB" sz="4000" b="1" dirty="0">
                <a:latin typeface="Calibri" panose="020F0502020204030204" pitchFamily="34" charset="0"/>
                <a:cs typeface="Calibri" panose="020F0502020204030204" pitchFamily="34" charset="0"/>
              </a:rPr>
              <a:t>Evaluation with farmers</a:t>
            </a:r>
          </a:p>
        </p:txBody>
      </p:sp>
      <p:sp>
        <p:nvSpPr>
          <p:cNvPr id="4" name="Rectangle 3">
            <a:extLst>
              <a:ext uri="{FF2B5EF4-FFF2-40B4-BE49-F238E27FC236}">
                <a16:creationId xmlns:a16="http://schemas.microsoft.com/office/drawing/2014/main" id="{0B9C89EB-8E35-4EDB-B912-94659E6DA281}"/>
              </a:ext>
            </a:extLst>
          </p:cNvPr>
          <p:cNvSpPr/>
          <p:nvPr/>
        </p:nvSpPr>
        <p:spPr>
          <a:xfrm>
            <a:off x="0" y="6611024"/>
            <a:ext cx="6456980" cy="24697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93D8A5F4-B39C-462D-B7D4-6BCEDE62C338}"/>
              </a:ext>
            </a:extLst>
          </p:cNvPr>
          <p:cNvSpPr/>
          <p:nvPr/>
        </p:nvSpPr>
        <p:spPr>
          <a:xfrm>
            <a:off x="6224588" y="6611024"/>
            <a:ext cx="2919412" cy="261419"/>
          </a:xfrm>
          <a:custGeom>
            <a:avLst/>
            <a:gdLst>
              <a:gd name="connsiteX0" fmla="*/ 0 w 2919412"/>
              <a:gd name="connsiteY0" fmla="*/ 0 h 323850"/>
              <a:gd name="connsiteX1" fmla="*/ 2919412 w 2919412"/>
              <a:gd name="connsiteY1" fmla="*/ 0 h 323850"/>
              <a:gd name="connsiteX2" fmla="*/ 2919412 w 2919412"/>
              <a:gd name="connsiteY2" fmla="*/ 323850 h 323850"/>
              <a:gd name="connsiteX3" fmla="*/ 157162 w 2919412"/>
              <a:gd name="connsiteY3" fmla="*/ 323850 h 323850"/>
              <a:gd name="connsiteX4" fmla="*/ 0 w 2919412"/>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9412" h="323850">
                <a:moveTo>
                  <a:pt x="0" y="0"/>
                </a:moveTo>
                <a:lnTo>
                  <a:pt x="2919412" y="0"/>
                </a:lnTo>
                <a:lnTo>
                  <a:pt x="2919412" y="323850"/>
                </a:lnTo>
                <a:lnTo>
                  <a:pt x="157162" y="32385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lnSpcReduction="20000"/>
          </a:bodyPr>
          <a:lstStyle/>
          <a:p>
            <a:pPr lvl="0" algn="ctr"/>
            <a:endParaRPr lang="en-US"/>
          </a:p>
        </p:txBody>
      </p:sp>
      <p:sp>
        <p:nvSpPr>
          <p:cNvPr id="7" name="Rectangle 6">
            <a:extLst>
              <a:ext uri="{FF2B5EF4-FFF2-40B4-BE49-F238E27FC236}">
                <a16:creationId xmlns:a16="http://schemas.microsoft.com/office/drawing/2014/main" id="{B41F2A5F-8345-4DFD-ACF4-D0E0ED9911B4}"/>
              </a:ext>
            </a:extLst>
          </p:cNvPr>
          <p:cNvSpPr/>
          <p:nvPr/>
        </p:nvSpPr>
        <p:spPr>
          <a:xfrm>
            <a:off x="457465" y="6682988"/>
            <a:ext cx="3025700" cy="177448"/>
          </a:xfrm>
          <a:prstGeom prst="rect">
            <a:avLst/>
          </a:prstGeom>
        </p:spPr>
        <p:txBody>
          <a:bodyPr wrap="none">
            <a:noAutofit/>
          </a:bodyPr>
          <a:lstStyle/>
          <a:p>
            <a:r>
              <a:rPr lang="en-GB" sz="1200" baseline="30000" dirty="0">
                <a:solidFill>
                  <a:schemeClr val="tx1"/>
                </a:solidFill>
                <a:latin typeface="Arial" panose="020B0604020202020204" pitchFamily="34" charset="0"/>
              </a:rPr>
              <a:t>IITA is a member of the CGIAR System Organization.</a:t>
            </a:r>
          </a:p>
        </p:txBody>
      </p:sp>
      <p:sp>
        <p:nvSpPr>
          <p:cNvPr id="8" name="Rectangle 7">
            <a:extLst>
              <a:ext uri="{FF2B5EF4-FFF2-40B4-BE49-F238E27FC236}">
                <a16:creationId xmlns:a16="http://schemas.microsoft.com/office/drawing/2014/main" id="{C6EBBBE5-C591-422F-B6BD-45BCA72F6086}"/>
              </a:ext>
            </a:extLst>
          </p:cNvPr>
          <p:cNvSpPr/>
          <p:nvPr/>
        </p:nvSpPr>
        <p:spPr>
          <a:xfrm>
            <a:off x="6981195" y="6636917"/>
            <a:ext cx="1638590" cy="230832"/>
          </a:xfrm>
          <a:prstGeom prst="rect">
            <a:avLst/>
          </a:prstGeom>
        </p:spPr>
        <p:txBody>
          <a:bodyPr wrap="none">
            <a:spAutoFit/>
          </a:bodyPr>
          <a:lstStyle/>
          <a:p>
            <a:r>
              <a:rPr lang="en-GB" sz="900" dirty="0">
                <a:latin typeface="Arial" panose="020B0604020202020204" pitchFamily="34" charset="0"/>
                <a:cs typeface="Arial" panose="020B0604020202020204" pitchFamily="34" charset="0"/>
              </a:rPr>
              <a:t>www.iita.org | www.cgiar.org</a:t>
            </a:r>
          </a:p>
        </p:txBody>
      </p:sp>
      <p:pic>
        <p:nvPicPr>
          <p:cNvPr id="9" name="Picture 8">
            <a:extLst>
              <a:ext uri="{FF2B5EF4-FFF2-40B4-BE49-F238E27FC236}">
                <a16:creationId xmlns:a16="http://schemas.microsoft.com/office/drawing/2014/main" id="{4456C098-E926-4DED-B3A0-AD2E3DE0A8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4672" y="96656"/>
            <a:ext cx="812215" cy="274857"/>
          </a:xfrm>
          <a:prstGeom prst="rect">
            <a:avLst/>
          </a:prstGeom>
        </p:spPr>
      </p:pic>
      <p:sp>
        <p:nvSpPr>
          <p:cNvPr id="6" name="Textfeld 5">
            <a:extLst>
              <a:ext uri="{FF2B5EF4-FFF2-40B4-BE49-F238E27FC236}">
                <a16:creationId xmlns:a16="http://schemas.microsoft.com/office/drawing/2014/main" id="{1572D790-695A-E90B-219A-47892A3BA50F}"/>
              </a:ext>
            </a:extLst>
          </p:cNvPr>
          <p:cNvSpPr txBox="1"/>
          <p:nvPr/>
        </p:nvSpPr>
        <p:spPr>
          <a:xfrm>
            <a:off x="320359" y="1407429"/>
            <a:ext cx="7164174" cy="3416320"/>
          </a:xfrm>
          <a:prstGeom prst="rect">
            <a:avLst/>
          </a:prstGeom>
          <a:noFill/>
        </p:spPr>
        <p:txBody>
          <a:bodyPr wrap="square" rtlCol="0">
            <a:spAutoFit/>
          </a:bodyPr>
          <a:lstStyle/>
          <a:p>
            <a:r>
              <a:rPr lang="en-US" b="1" dirty="0"/>
              <a:t>Intra-household discussions and decision-making</a:t>
            </a:r>
            <a:endParaRPr lang="de-DE" dirty="0"/>
          </a:p>
          <a:p>
            <a:r>
              <a:rPr lang="en-US" dirty="0"/>
              <a:t>“Many times, they call us individually (for extension training). Example, if I had come alone, I couldn’t have fully explained to my partner what I have learned. But since we came together, we learned something together and we have grown from where we were. We hope this continues and we get another chance like this” (woman participant).</a:t>
            </a:r>
            <a:endParaRPr lang="de-DE" dirty="0"/>
          </a:p>
          <a:p>
            <a:r>
              <a:rPr lang="en-US" dirty="0"/>
              <a:t> </a:t>
            </a:r>
            <a:endParaRPr lang="de-DE" dirty="0"/>
          </a:p>
          <a:p>
            <a:r>
              <a:rPr lang="en-US" dirty="0"/>
              <a:t>“My relationship has improved after attending that training. Because before, I was a person who did not want to listen when it comes to decisions” (man participant).</a:t>
            </a:r>
            <a:endParaRPr lang="de-DE" dirty="0"/>
          </a:p>
          <a:p>
            <a:r>
              <a:rPr lang="en-US" b="1" dirty="0"/>
              <a:t> </a:t>
            </a:r>
            <a:endParaRPr lang="de-DE" dirty="0"/>
          </a:p>
          <a:p>
            <a:r>
              <a:rPr lang="en-US" dirty="0"/>
              <a:t>“I am still the one with the last say in my family” (man participant).</a:t>
            </a:r>
            <a:endParaRPr lang="de-DE" dirty="0"/>
          </a:p>
        </p:txBody>
      </p:sp>
    </p:spTree>
    <p:extLst>
      <p:ext uri="{BB962C8B-B14F-4D97-AF65-F5344CB8AC3E}">
        <p14:creationId xmlns:p14="http://schemas.microsoft.com/office/powerpoint/2010/main" val="22297654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1371" y="649257"/>
            <a:ext cx="7826829" cy="964137"/>
          </a:xfrm>
        </p:spPr>
        <p:txBody>
          <a:bodyPr lIns="0" tIns="0" rIns="0" bIns="0" anchor="t" anchorCtr="0">
            <a:normAutofit/>
          </a:bodyPr>
          <a:lstStyle/>
          <a:p>
            <a:pPr algn="l"/>
            <a:r>
              <a:rPr lang="en-GB" sz="4000" b="1" dirty="0">
                <a:latin typeface="Calibri" panose="020F0502020204030204" pitchFamily="34" charset="0"/>
                <a:cs typeface="Calibri" panose="020F0502020204030204" pitchFamily="34" charset="0"/>
              </a:rPr>
              <a:t>Process reflection exercise</a:t>
            </a:r>
          </a:p>
        </p:txBody>
      </p:sp>
      <p:sp>
        <p:nvSpPr>
          <p:cNvPr id="3" name="Subtitle 2"/>
          <p:cNvSpPr>
            <a:spLocks noGrp="1"/>
          </p:cNvSpPr>
          <p:nvPr>
            <p:ph type="subTitle" idx="1"/>
          </p:nvPr>
        </p:nvSpPr>
        <p:spPr>
          <a:xfrm>
            <a:off x="631371" y="1618089"/>
            <a:ext cx="7826827" cy="4675367"/>
          </a:xfrm>
        </p:spPr>
        <p:txBody>
          <a:bodyPr lIns="0" tIns="0" rIns="0" bIns="0"/>
          <a:lstStyle/>
          <a:p>
            <a:pPr algn="l"/>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p:txBody>
      </p:sp>
      <p:sp>
        <p:nvSpPr>
          <p:cNvPr id="4" name="Rectangle 3">
            <a:extLst>
              <a:ext uri="{FF2B5EF4-FFF2-40B4-BE49-F238E27FC236}">
                <a16:creationId xmlns:a16="http://schemas.microsoft.com/office/drawing/2014/main" id="{0B9C89EB-8E35-4EDB-B912-94659E6DA281}"/>
              </a:ext>
            </a:extLst>
          </p:cNvPr>
          <p:cNvSpPr/>
          <p:nvPr/>
        </p:nvSpPr>
        <p:spPr>
          <a:xfrm>
            <a:off x="0" y="6611024"/>
            <a:ext cx="6456980" cy="24697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93D8A5F4-B39C-462D-B7D4-6BCEDE62C338}"/>
              </a:ext>
            </a:extLst>
          </p:cNvPr>
          <p:cNvSpPr/>
          <p:nvPr/>
        </p:nvSpPr>
        <p:spPr>
          <a:xfrm>
            <a:off x="6224588" y="6611024"/>
            <a:ext cx="2919412" cy="261419"/>
          </a:xfrm>
          <a:custGeom>
            <a:avLst/>
            <a:gdLst>
              <a:gd name="connsiteX0" fmla="*/ 0 w 2919412"/>
              <a:gd name="connsiteY0" fmla="*/ 0 h 323850"/>
              <a:gd name="connsiteX1" fmla="*/ 2919412 w 2919412"/>
              <a:gd name="connsiteY1" fmla="*/ 0 h 323850"/>
              <a:gd name="connsiteX2" fmla="*/ 2919412 w 2919412"/>
              <a:gd name="connsiteY2" fmla="*/ 323850 h 323850"/>
              <a:gd name="connsiteX3" fmla="*/ 157162 w 2919412"/>
              <a:gd name="connsiteY3" fmla="*/ 323850 h 323850"/>
              <a:gd name="connsiteX4" fmla="*/ 0 w 2919412"/>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9412" h="323850">
                <a:moveTo>
                  <a:pt x="0" y="0"/>
                </a:moveTo>
                <a:lnTo>
                  <a:pt x="2919412" y="0"/>
                </a:lnTo>
                <a:lnTo>
                  <a:pt x="2919412" y="323850"/>
                </a:lnTo>
                <a:lnTo>
                  <a:pt x="157162" y="32385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lnSpcReduction="20000"/>
          </a:bodyPr>
          <a:lstStyle/>
          <a:p>
            <a:pPr lvl="0" algn="ctr"/>
            <a:endParaRPr lang="en-US"/>
          </a:p>
        </p:txBody>
      </p:sp>
      <p:sp>
        <p:nvSpPr>
          <p:cNvPr id="7" name="Rectangle 6">
            <a:extLst>
              <a:ext uri="{FF2B5EF4-FFF2-40B4-BE49-F238E27FC236}">
                <a16:creationId xmlns:a16="http://schemas.microsoft.com/office/drawing/2014/main" id="{B41F2A5F-8345-4DFD-ACF4-D0E0ED9911B4}"/>
              </a:ext>
            </a:extLst>
          </p:cNvPr>
          <p:cNvSpPr/>
          <p:nvPr/>
        </p:nvSpPr>
        <p:spPr>
          <a:xfrm>
            <a:off x="457465" y="6682988"/>
            <a:ext cx="3025700" cy="177448"/>
          </a:xfrm>
          <a:prstGeom prst="rect">
            <a:avLst/>
          </a:prstGeom>
        </p:spPr>
        <p:txBody>
          <a:bodyPr wrap="none">
            <a:noAutofit/>
          </a:bodyPr>
          <a:lstStyle/>
          <a:p>
            <a:r>
              <a:rPr lang="en-GB" sz="1200" baseline="30000" dirty="0">
                <a:solidFill>
                  <a:schemeClr val="tx1"/>
                </a:solidFill>
                <a:latin typeface="Arial" panose="020B0604020202020204" pitchFamily="34" charset="0"/>
              </a:rPr>
              <a:t>IITA is a member of the CGIAR System Organization.</a:t>
            </a:r>
          </a:p>
        </p:txBody>
      </p:sp>
      <p:sp>
        <p:nvSpPr>
          <p:cNvPr id="8" name="Rectangle 7">
            <a:extLst>
              <a:ext uri="{FF2B5EF4-FFF2-40B4-BE49-F238E27FC236}">
                <a16:creationId xmlns:a16="http://schemas.microsoft.com/office/drawing/2014/main" id="{C6EBBBE5-C591-422F-B6BD-45BCA72F6086}"/>
              </a:ext>
            </a:extLst>
          </p:cNvPr>
          <p:cNvSpPr/>
          <p:nvPr/>
        </p:nvSpPr>
        <p:spPr>
          <a:xfrm>
            <a:off x="6981195" y="6636917"/>
            <a:ext cx="1638590" cy="230832"/>
          </a:xfrm>
          <a:prstGeom prst="rect">
            <a:avLst/>
          </a:prstGeom>
        </p:spPr>
        <p:txBody>
          <a:bodyPr wrap="none">
            <a:spAutoFit/>
          </a:bodyPr>
          <a:lstStyle/>
          <a:p>
            <a:r>
              <a:rPr lang="en-GB" sz="900" dirty="0">
                <a:latin typeface="Arial" panose="020B0604020202020204" pitchFamily="34" charset="0"/>
                <a:cs typeface="Arial" panose="020B0604020202020204" pitchFamily="34" charset="0"/>
              </a:rPr>
              <a:t>www.iita.org | www.cgiar.org</a:t>
            </a:r>
          </a:p>
        </p:txBody>
      </p:sp>
      <p:pic>
        <p:nvPicPr>
          <p:cNvPr id="9" name="Picture 8">
            <a:extLst>
              <a:ext uri="{FF2B5EF4-FFF2-40B4-BE49-F238E27FC236}">
                <a16:creationId xmlns:a16="http://schemas.microsoft.com/office/drawing/2014/main" id="{4456C098-E926-4DED-B3A0-AD2E3DE0A8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4672" y="96656"/>
            <a:ext cx="812215" cy="274857"/>
          </a:xfrm>
          <a:prstGeom prst="rect">
            <a:avLst/>
          </a:prstGeom>
        </p:spPr>
      </p:pic>
      <p:sp>
        <p:nvSpPr>
          <p:cNvPr id="6" name="Textfeld 5">
            <a:extLst>
              <a:ext uri="{FF2B5EF4-FFF2-40B4-BE49-F238E27FC236}">
                <a16:creationId xmlns:a16="http://schemas.microsoft.com/office/drawing/2014/main" id="{1572D790-695A-E90B-219A-47892A3BA50F}"/>
              </a:ext>
            </a:extLst>
          </p:cNvPr>
          <p:cNvSpPr txBox="1"/>
          <p:nvPr/>
        </p:nvSpPr>
        <p:spPr>
          <a:xfrm>
            <a:off x="534673" y="1706472"/>
            <a:ext cx="7288528" cy="1477328"/>
          </a:xfrm>
          <a:prstGeom prst="rect">
            <a:avLst/>
          </a:prstGeom>
          <a:noFill/>
        </p:spPr>
        <p:txBody>
          <a:bodyPr wrap="square" rtlCol="0">
            <a:spAutoFit/>
          </a:bodyPr>
          <a:lstStyle/>
          <a:p>
            <a:r>
              <a:rPr lang="en-US" dirty="0"/>
              <a:t>Reflections on experiences, challenges, learning:</a:t>
            </a:r>
          </a:p>
          <a:p>
            <a:pPr marL="285750" indent="-285750">
              <a:buFont typeface="Arial" panose="020B0604020202020204" pitchFamily="34" charset="0"/>
              <a:buChar char="•"/>
            </a:pPr>
            <a:r>
              <a:rPr lang="en-US" dirty="0"/>
              <a:t>Entanglement in own non-participatory learning histories?</a:t>
            </a:r>
          </a:p>
          <a:p>
            <a:pPr marL="285750" indent="-285750">
              <a:buFont typeface="Arial" panose="020B0604020202020204" pitchFamily="34" charset="0"/>
              <a:buChar char="•"/>
            </a:pPr>
            <a:r>
              <a:rPr lang="en-US" dirty="0"/>
              <a:t>Broader informed consent (in advance) for work with a transformative approach?</a:t>
            </a:r>
          </a:p>
          <a:p>
            <a:pPr marL="285750" indent="-285750">
              <a:buFont typeface="Arial" panose="020B0604020202020204" pitchFamily="34" charset="0"/>
              <a:buChar char="•"/>
            </a:pPr>
            <a:r>
              <a:rPr lang="en-US" dirty="0"/>
              <a:t>Promises and limitations of tools?</a:t>
            </a:r>
            <a:endParaRPr lang="de-DE" dirty="0"/>
          </a:p>
        </p:txBody>
      </p:sp>
      <p:pic>
        <p:nvPicPr>
          <p:cNvPr id="11" name="Grafik 10">
            <a:extLst>
              <a:ext uri="{FF2B5EF4-FFF2-40B4-BE49-F238E27FC236}">
                <a16:creationId xmlns:a16="http://schemas.microsoft.com/office/drawing/2014/main" id="{AD376C2C-922A-6E7B-4315-943F3E05A3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46887" y="3730276"/>
            <a:ext cx="5756910" cy="1929130"/>
          </a:xfrm>
          <a:prstGeom prst="rect">
            <a:avLst/>
          </a:prstGeom>
        </p:spPr>
      </p:pic>
      <p:sp>
        <p:nvSpPr>
          <p:cNvPr id="12" name="Textfeld 11">
            <a:extLst>
              <a:ext uri="{FF2B5EF4-FFF2-40B4-BE49-F238E27FC236}">
                <a16:creationId xmlns:a16="http://schemas.microsoft.com/office/drawing/2014/main" id="{B3C03A04-50CF-DA21-46CC-E0F5FA8171A8}"/>
              </a:ext>
            </a:extLst>
          </p:cNvPr>
          <p:cNvSpPr txBox="1"/>
          <p:nvPr/>
        </p:nvSpPr>
        <p:spPr>
          <a:xfrm>
            <a:off x="1250444" y="5637290"/>
            <a:ext cx="2325124" cy="276999"/>
          </a:xfrm>
          <a:prstGeom prst="rect">
            <a:avLst/>
          </a:prstGeom>
          <a:noFill/>
        </p:spPr>
        <p:txBody>
          <a:bodyPr wrap="none" rtlCol="0">
            <a:spAutoFit/>
          </a:bodyPr>
          <a:lstStyle/>
          <a:p>
            <a:r>
              <a:rPr lang="en-US" sz="1200" dirty="0"/>
              <a:t>Photo credit: Gundula Fischer/IITA</a:t>
            </a:r>
          </a:p>
        </p:txBody>
      </p:sp>
    </p:spTree>
    <p:extLst>
      <p:ext uri="{BB962C8B-B14F-4D97-AF65-F5344CB8AC3E}">
        <p14:creationId xmlns:p14="http://schemas.microsoft.com/office/powerpoint/2010/main" val="854717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1371" y="649257"/>
            <a:ext cx="7826829" cy="964137"/>
          </a:xfrm>
        </p:spPr>
        <p:txBody>
          <a:bodyPr lIns="0" tIns="0" rIns="0" bIns="0" anchor="t" anchorCtr="0">
            <a:normAutofit/>
          </a:bodyPr>
          <a:lstStyle/>
          <a:p>
            <a:pPr algn="l"/>
            <a:r>
              <a:rPr lang="en-GB" sz="4000" b="1" dirty="0">
                <a:latin typeface="Calibri" panose="020F0502020204030204" pitchFamily="34" charset="0"/>
                <a:cs typeface="Calibri" panose="020F0502020204030204" pitchFamily="34" charset="0"/>
              </a:rPr>
              <a:t>Lessons for scaling</a:t>
            </a:r>
          </a:p>
        </p:txBody>
      </p:sp>
      <p:sp>
        <p:nvSpPr>
          <p:cNvPr id="3" name="Subtitle 2"/>
          <p:cNvSpPr>
            <a:spLocks noGrp="1"/>
          </p:cNvSpPr>
          <p:nvPr>
            <p:ph type="subTitle" idx="1"/>
          </p:nvPr>
        </p:nvSpPr>
        <p:spPr>
          <a:xfrm>
            <a:off x="631371" y="1618089"/>
            <a:ext cx="7826827" cy="4675367"/>
          </a:xfrm>
        </p:spPr>
        <p:txBody>
          <a:bodyPr lIns="0" tIns="0" rIns="0" bIns="0"/>
          <a:lstStyle/>
          <a:p>
            <a:pPr algn="l"/>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p:txBody>
      </p:sp>
      <p:sp>
        <p:nvSpPr>
          <p:cNvPr id="4" name="Rectangle 3">
            <a:extLst>
              <a:ext uri="{FF2B5EF4-FFF2-40B4-BE49-F238E27FC236}">
                <a16:creationId xmlns:a16="http://schemas.microsoft.com/office/drawing/2014/main" id="{0B9C89EB-8E35-4EDB-B912-94659E6DA281}"/>
              </a:ext>
            </a:extLst>
          </p:cNvPr>
          <p:cNvSpPr/>
          <p:nvPr/>
        </p:nvSpPr>
        <p:spPr>
          <a:xfrm>
            <a:off x="0" y="6611024"/>
            <a:ext cx="6456980" cy="24697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93D8A5F4-B39C-462D-B7D4-6BCEDE62C338}"/>
              </a:ext>
            </a:extLst>
          </p:cNvPr>
          <p:cNvSpPr/>
          <p:nvPr/>
        </p:nvSpPr>
        <p:spPr>
          <a:xfrm>
            <a:off x="6224588" y="6611024"/>
            <a:ext cx="2919412" cy="261419"/>
          </a:xfrm>
          <a:custGeom>
            <a:avLst/>
            <a:gdLst>
              <a:gd name="connsiteX0" fmla="*/ 0 w 2919412"/>
              <a:gd name="connsiteY0" fmla="*/ 0 h 323850"/>
              <a:gd name="connsiteX1" fmla="*/ 2919412 w 2919412"/>
              <a:gd name="connsiteY1" fmla="*/ 0 h 323850"/>
              <a:gd name="connsiteX2" fmla="*/ 2919412 w 2919412"/>
              <a:gd name="connsiteY2" fmla="*/ 323850 h 323850"/>
              <a:gd name="connsiteX3" fmla="*/ 157162 w 2919412"/>
              <a:gd name="connsiteY3" fmla="*/ 323850 h 323850"/>
              <a:gd name="connsiteX4" fmla="*/ 0 w 2919412"/>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9412" h="323850">
                <a:moveTo>
                  <a:pt x="0" y="0"/>
                </a:moveTo>
                <a:lnTo>
                  <a:pt x="2919412" y="0"/>
                </a:lnTo>
                <a:lnTo>
                  <a:pt x="2919412" y="323850"/>
                </a:lnTo>
                <a:lnTo>
                  <a:pt x="157162" y="32385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lnSpcReduction="20000"/>
          </a:bodyPr>
          <a:lstStyle/>
          <a:p>
            <a:pPr lvl="0" algn="ctr"/>
            <a:endParaRPr lang="en-US"/>
          </a:p>
        </p:txBody>
      </p:sp>
      <p:sp>
        <p:nvSpPr>
          <p:cNvPr id="7" name="Rectangle 6">
            <a:extLst>
              <a:ext uri="{FF2B5EF4-FFF2-40B4-BE49-F238E27FC236}">
                <a16:creationId xmlns:a16="http://schemas.microsoft.com/office/drawing/2014/main" id="{B41F2A5F-8345-4DFD-ACF4-D0E0ED9911B4}"/>
              </a:ext>
            </a:extLst>
          </p:cNvPr>
          <p:cNvSpPr/>
          <p:nvPr/>
        </p:nvSpPr>
        <p:spPr>
          <a:xfrm>
            <a:off x="457465" y="6682988"/>
            <a:ext cx="3025700" cy="177448"/>
          </a:xfrm>
          <a:prstGeom prst="rect">
            <a:avLst/>
          </a:prstGeom>
        </p:spPr>
        <p:txBody>
          <a:bodyPr wrap="none">
            <a:noAutofit/>
          </a:bodyPr>
          <a:lstStyle/>
          <a:p>
            <a:r>
              <a:rPr lang="en-GB" sz="1200" baseline="30000" dirty="0">
                <a:solidFill>
                  <a:schemeClr val="tx1"/>
                </a:solidFill>
                <a:latin typeface="Arial" panose="020B0604020202020204" pitchFamily="34" charset="0"/>
              </a:rPr>
              <a:t>IITA is a member of the CGIAR System Organization.</a:t>
            </a:r>
          </a:p>
        </p:txBody>
      </p:sp>
      <p:sp>
        <p:nvSpPr>
          <p:cNvPr id="8" name="Rectangle 7">
            <a:extLst>
              <a:ext uri="{FF2B5EF4-FFF2-40B4-BE49-F238E27FC236}">
                <a16:creationId xmlns:a16="http://schemas.microsoft.com/office/drawing/2014/main" id="{C6EBBBE5-C591-422F-B6BD-45BCA72F6086}"/>
              </a:ext>
            </a:extLst>
          </p:cNvPr>
          <p:cNvSpPr/>
          <p:nvPr/>
        </p:nvSpPr>
        <p:spPr>
          <a:xfrm>
            <a:off x="6981195" y="6636917"/>
            <a:ext cx="1638590" cy="230832"/>
          </a:xfrm>
          <a:prstGeom prst="rect">
            <a:avLst/>
          </a:prstGeom>
        </p:spPr>
        <p:txBody>
          <a:bodyPr wrap="none">
            <a:spAutoFit/>
          </a:bodyPr>
          <a:lstStyle/>
          <a:p>
            <a:r>
              <a:rPr lang="en-GB" sz="900" dirty="0">
                <a:latin typeface="Arial" panose="020B0604020202020204" pitchFamily="34" charset="0"/>
                <a:cs typeface="Arial" panose="020B0604020202020204" pitchFamily="34" charset="0"/>
              </a:rPr>
              <a:t>www.iita.org | www.cgiar.org</a:t>
            </a:r>
          </a:p>
        </p:txBody>
      </p:sp>
      <p:pic>
        <p:nvPicPr>
          <p:cNvPr id="9" name="Picture 8">
            <a:extLst>
              <a:ext uri="{FF2B5EF4-FFF2-40B4-BE49-F238E27FC236}">
                <a16:creationId xmlns:a16="http://schemas.microsoft.com/office/drawing/2014/main" id="{4456C098-E926-4DED-B3A0-AD2E3DE0A8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4672" y="96656"/>
            <a:ext cx="812215" cy="274857"/>
          </a:xfrm>
          <a:prstGeom prst="rect">
            <a:avLst/>
          </a:prstGeom>
        </p:spPr>
      </p:pic>
      <p:sp>
        <p:nvSpPr>
          <p:cNvPr id="6" name="Textfeld 5">
            <a:extLst>
              <a:ext uri="{FF2B5EF4-FFF2-40B4-BE49-F238E27FC236}">
                <a16:creationId xmlns:a16="http://schemas.microsoft.com/office/drawing/2014/main" id="{1572D790-695A-E90B-219A-47892A3BA50F}"/>
              </a:ext>
            </a:extLst>
          </p:cNvPr>
          <p:cNvSpPr txBox="1"/>
          <p:nvPr/>
        </p:nvSpPr>
        <p:spPr>
          <a:xfrm>
            <a:off x="534672" y="1947333"/>
            <a:ext cx="4037328" cy="2308324"/>
          </a:xfrm>
          <a:prstGeom prst="rect">
            <a:avLst/>
          </a:prstGeom>
          <a:noFill/>
        </p:spPr>
        <p:txBody>
          <a:bodyPr wrap="square" rtlCol="0">
            <a:spAutoFit/>
          </a:bodyPr>
          <a:lstStyle/>
          <a:p>
            <a:r>
              <a:rPr lang="en-US" dirty="0"/>
              <a:t>Two members per household approach</a:t>
            </a:r>
          </a:p>
          <a:p>
            <a:endParaRPr lang="en-US" dirty="0"/>
          </a:p>
          <a:p>
            <a:r>
              <a:rPr lang="en-US" dirty="0"/>
              <a:t>Peer learning approaches</a:t>
            </a:r>
          </a:p>
          <a:p>
            <a:endParaRPr lang="en-US" dirty="0"/>
          </a:p>
          <a:p>
            <a:r>
              <a:rPr lang="en-US" dirty="0"/>
              <a:t>Designing long-term processes</a:t>
            </a:r>
          </a:p>
          <a:p>
            <a:endParaRPr lang="en-US" dirty="0"/>
          </a:p>
          <a:p>
            <a:r>
              <a:rPr lang="en-US" dirty="0"/>
              <a:t>Adaptable manual for different technical innovations</a:t>
            </a:r>
            <a:endParaRPr lang="de-DE" dirty="0"/>
          </a:p>
        </p:txBody>
      </p:sp>
      <p:pic>
        <p:nvPicPr>
          <p:cNvPr id="14" name="Grafik 13">
            <a:extLst>
              <a:ext uri="{FF2B5EF4-FFF2-40B4-BE49-F238E27FC236}">
                <a16:creationId xmlns:a16="http://schemas.microsoft.com/office/drawing/2014/main" id="{D0FD62E0-1630-59C5-6404-CA947486929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27644" y="1603646"/>
            <a:ext cx="3608375" cy="4538875"/>
          </a:xfrm>
          <a:prstGeom prst="rect">
            <a:avLst/>
          </a:prstGeom>
        </p:spPr>
      </p:pic>
      <p:sp>
        <p:nvSpPr>
          <p:cNvPr id="12" name="Textfeld 11">
            <a:extLst>
              <a:ext uri="{FF2B5EF4-FFF2-40B4-BE49-F238E27FC236}">
                <a16:creationId xmlns:a16="http://schemas.microsoft.com/office/drawing/2014/main" id="{198BC14A-0336-6A30-0C61-F7560166C447}"/>
              </a:ext>
            </a:extLst>
          </p:cNvPr>
          <p:cNvSpPr txBox="1"/>
          <p:nvPr/>
        </p:nvSpPr>
        <p:spPr>
          <a:xfrm>
            <a:off x="4970513" y="6142521"/>
            <a:ext cx="2325124" cy="276999"/>
          </a:xfrm>
          <a:prstGeom prst="rect">
            <a:avLst/>
          </a:prstGeom>
          <a:noFill/>
        </p:spPr>
        <p:txBody>
          <a:bodyPr wrap="none" rtlCol="0">
            <a:spAutoFit/>
          </a:bodyPr>
          <a:lstStyle/>
          <a:p>
            <a:r>
              <a:rPr lang="en-US" sz="1200" dirty="0"/>
              <a:t>Photo credit: Gundula Fischer/IITA</a:t>
            </a:r>
          </a:p>
        </p:txBody>
      </p:sp>
    </p:spTree>
    <p:extLst>
      <p:ext uri="{BB962C8B-B14F-4D97-AF65-F5344CB8AC3E}">
        <p14:creationId xmlns:p14="http://schemas.microsoft.com/office/powerpoint/2010/main" val="8151313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4672" y="533152"/>
            <a:ext cx="7826829" cy="602657"/>
          </a:xfrm>
        </p:spPr>
        <p:txBody>
          <a:bodyPr lIns="0" tIns="0" rIns="0" bIns="0" anchor="t" anchorCtr="0">
            <a:normAutofit/>
          </a:bodyPr>
          <a:lstStyle/>
          <a:p>
            <a:pPr algn="l"/>
            <a:r>
              <a:rPr lang="en-GB" sz="4000" b="1" dirty="0">
                <a:latin typeface="Calibri" panose="020F0502020204030204" pitchFamily="34" charset="0"/>
                <a:cs typeface="Calibri" panose="020F0502020204030204" pitchFamily="34" charset="0"/>
              </a:rPr>
              <a:t>The Team</a:t>
            </a:r>
          </a:p>
        </p:txBody>
      </p:sp>
      <p:sp>
        <p:nvSpPr>
          <p:cNvPr id="3" name="Subtitle 2"/>
          <p:cNvSpPr>
            <a:spLocks noGrp="1"/>
          </p:cNvSpPr>
          <p:nvPr>
            <p:ph type="subTitle" idx="1"/>
          </p:nvPr>
        </p:nvSpPr>
        <p:spPr>
          <a:xfrm>
            <a:off x="631371" y="1618089"/>
            <a:ext cx="7826827" cy="4675367"/>
          </a:xfrm>
        </p:spPr>
        <p:txBody>
          <a:bodyPr lIns="0" tIns="0" rIns="0" bIns="0"/>
          <a:lstStyle/>
          <a:p>
            <a:pPr algn="l"/>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p:txBody>
      </p:sp>
      <p:sp>
        <p:nvSpPr>
          <p:cNvPr id="4" name="Rectangle 3">
            <a:extLst>
              <a:ext uri="{FF2B5EF4-FFF2-40B4-BE49-F238E27FC236}">
                <a16:creationId xmlns:a16="http://schemas.microsoft.com/office/drawing/2014/main" id="{0B9C89EB-8E35-4EDB-B912-94659E6DA281}"/>
              </a:ext>
            </a:extLst>
          </p:cNvPr>
          <p:cNvSpPr/>
          <p:nvPr/>
        </p:nvSpPr>
        <p:spPr>
          <a:xfrm>
            <a:off x="0" y="6611024"/>
            <a:ext cx="6456980" cy="24697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93D8A5F4-B39C-462D-B7D4-6BCEDE62C338}"/>
              </a:ext>
            </a:extLst>
          </p:cNvPr>
          <p:cNvSpPr/>
          <p:nvPr/>
        </p:nvSpPr>
        <p:spPr>
          <a:xfrm>
            <a:off x="6224588" y="6611024"/>
            <a:ext cx="2919412" cy="261419"/>
          </a:xfrm>
          <a:custGeom>
            <a:avLst/>
            <a:gdLst>
              <a:gd name="connsiteX0" fmla="*/ 0 w 2919412"/>
              <a:gd name="connsiteY0" fmla="*/ 0 h 323850"/>
              <a:gd name="connsiteX1" fmla="*/ 2919412 w 2919412"/>
              <a:gd name="connsiteY1" fmla="*/ 0 h 323850"/>
              <a:gd name="connsiteX2" fmla="*/ 2919412 w 2919412"/>
              <a:gd name="connsiteY2" fmla="*/ 323850 h 323850"/>
              <a:gd name="connsiteX3" fmla="*/ 157162 w 2919412"/>
              <a:gd name="connsiteY3" fmla="*/ 323850 h 323850"/>
              <a:gd name="connsiteX4" fmla="*/ 0 w 2919412"/>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9412" h="323850">
                <a:moveTo>
                  <a:pt x="0" y="0"/>
                </a:moveTo>
                <a:lnTo>
                  <a:pt x="2919412" y="0"/>
                </a:lnTo>
                <a:lnTo>
                  <a:pt x="2919412" y="323850"/>
                </a:lnTo>
                <a:lnTo>
                  <a:pt x="157162" y="32385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lnSpcReduction="20000"/>
          </a:bodyPr>
          <a:lstStyle/>
          <a:p>
            <a:pPr lvl="0" algn="ctr"/>
            <a:endParaRPr lang="en-US"/>
          </a:p>
        </p:txBody>
      </p:sp>
      <p:sp>
        <p:nvSpPr>
          <p:cNvPr id="7" name="Rectangle 6">
            <a:extLst>
              <a:ext uri="{FF2B5EF4-FFF2-40B4-BE49-F238E27FC236}">
                <a16:creationId xmlns:a16="http://schemas.microsoft.com/office/drawing/2014/main" id="{B41F2A5F-8345-4DFD-ACF4-D0E0ED9911B4}"/>
              </a:ext>
            </a:extLst>
          </p:cNvPr>
          <p:cNvSpPr/>
          <p:nvPr/>
        </p:nvSpPr>
        <p:spPr>
          <a:xfrm>
            <a:off x="457465" y="6682988"/>
            <a:ext cx="3025700" cy="177448"/>
          </a:xfrm>
          <a:prstGeom prst="rect">
            <a:avLst/>
          </a:prstGeom>
        </p:spPr>
        <p:txBody>
          <a:bodyPr wrap="none">
            <a:noAutofit/>
          </a:bodyPr>
          <a:lstStyle/>
          <a:p>
            <a:r>
              <a:rPr lang="en-GB" sz="1200" baseline="30000" dirty="0">
                <a:solidFill>
                  <a:schemeClr val="tx1"/>
                </a:solidFill>
                <a:latin typeface="Arial" panose="020B0604020202020204" pitchFamily="34" charset="0"/>
              </a:rPr>
              <a:t>IITA is a member of the CGIAR System Organization.</a:t>
            </a:r>
          </a:p>
        </p:txBody>
      </p:sp>
      <p:sp>
        <p:nvSpPr>
          <p:cNvPr id="8" name="Rectangle 7">
            <a:extLst>
              <a:ext uri="{FF2B5EF4-FFF2-40B4-BE49-F238E27FC236}">
                <a16:creationId xmlns:a16="http://schemas.microsoft.com/office/drawing/2014/main" id="{C6EBBBE5-C591-422F-B6BD-45BCA72F6086}"/>
              </a:ext>
            </a:extLst>
          </p:cNvPr>
          <p:cNvSpPr/>
          <p:nvPr/>
        </p:nvSpPr>
        <p:spPr>
          <a:xfrm>
            <a:off x="6981195" y="6636917"/>
            <a:ext cx="1638590" cy="230832"/>
          </a:xfrm>
          <a:prstGeom prst="rect">
            <a:avLst/>
          </a:prstGeom>
        </p:spPr>
        <p:txBody>
          <a:bodyPr wrap="none">
            <a:spAutoFit/>
          </a:bodyPr>
          <a:lstStyle/>
          <a:p>
            <a:r>
              <a:rPr lang="en-GB" sz="900" dirty="0">
                <a:latin typeface="Arial" panose="020B0604020202020204" pitchFamily="34" charset="0"/>
                <a:cs typeface="Arial" panose="020B0604020202020204" pitchFamily="34" charset="0"/>
              </a:rPr>
              <a:t>www.iita.org | www.cgiar.org</a:t>
            </a:r>
          </a:p>
        </p:txBody>
      </p:sp>
      <p:pic>
        <p:nvPicPr>
          <p:cNvPr id="9" name="Picture 8">
            <a:extLst>
              <a:ext uri="{FF2B5EF4-FFF2-40B4-BE49-F238E27FC236}">
                <a16:creationId xmlns:a16="http://schemas.microsoft.com/office/drawing/2014/main" id="{4456C098-E926-4DED-B3A0-AD2E3DE0A8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4672" y="96656"/>
            <a:ext cx="812215" cy="274857"/>
          </a:xfrm>
          <a:prstGeom prst="rect">
            <a:avLst/>
          </a:prstGeom>
        </p:spPr>
      </p:pic>
      <p:graphicFrame>
        <p:nvGraphicFramePr>
          <p:cNvPr id="11" name="Tabelle 10">
            <a:extLst>
              <a:ext uri="{FF2B5EF4-FFF2-40B4-BE49-F238E27FC236}">
                <a16:creationId xmlns:a16="http://schemas.microsoft.com/office/drawing/2014/main" id="{86A48496-86D1-FC73-3341-513B398FE019}"/>
              </a:ext>
            </a:extLst>
          </p:cNvPr>
          <p:cNvGraphicFramePr>
            <a:graphicFrameLocks noGrp="1"/>
          </p:cNvGraphicFramePr>
          <p:nvPr>
            <p:extLst>
              <p:ext uri="{D42A27DB-BD31-4B8C-83A1-F6EECF244321}">
                <p14:modId xmlns:p14="http://schemas.microsoft.com/office/powerpoint/2010/main" val="3068604352"/>
              </p:ext>
            </p:extLst>
          </p:nvPr>
        </p:nvGraphicFramePr>
        <p:xfrm>
          <a:off x="284381" y="4231588"/>
          <a:ext cx="8335405" cy="2087761"/>
        </p:xfrm>
        <a:graphic>
          <a:graphicData uri="http://schemas.openxmlformats.org/drawingml/2006/table">
            <a:tbl>
              <a:tblPr firstRow="1" firstCol="1" bandRow="1">
                <a:tableStyleId>{5C22544A-7EE6-4342-B048-85BDC9FD1C3A}</a:tableStyleId>
              </a:tblPr>
              <a:tblGrid>
                <a:gridCol w="2481442">
                  <a:extLst>
                    <a:ext uri="{9D8B030D-6E8A-4147-A177-3AD203B41FA5}">
                      <a16:colId xmlns:a16="http://schemas.microsoft.com/office/drawing/2014/main" val="3408561322"/>
                    </a:ext>
                  </a:extLst>
                </a:gridCol>
                <a:gridCol w="3274523">
                  <a:extLst>
                    <a:ext uri="{9D8B030D-6E8A-4147-A177-3AD203B41FA5}">
                      <a16:colId xmlns:a16="http://schemas.microsoft.com/office/drawing/2014/main" val="2435666285"/>
                    </a:ext>
                  </a:extLst>
                </a:gridCol>
                <a:gridCol w="2579440">
                  <a:extLst>
                    <a:ext uri="{9D8B030D-6E8A-4147-A177-3AD203B41FA5}">
                      <a16:colId xmlns:a16="http://schemas.microsoft.com/office/drawing/2014/main" val="3387095470"/>
                    </a:ext>
                  </a:extLst>
                </a:gridCol>
              </a:tblGrid>
              <a:tr h="987122">
                <a:tc>
                  <a:txBody>
                    <a:bodyPr/>
                    <a:lstStyle/>
                    <a:p>
                      <a:pPr algn="ctr"/>
                      <a:r>
                        <a:rPr lang="de-DE" sz="1400" noProof="1">
                          <a:solidFill>
                            <a:schemeClr val="accent2"/>
                          </a:solidFill>
                          <a:effectLst/>
                        </a:rPr>
                        <a:t>Lead Facilitators GALS:</a:t>
                      </a:r>
                    </a:p>
                    <a:p>
                      <a:pPr algn="ctr"/>
                      <a:r>
                        <a:rPr lang="de-DE" sz="1400" b="0" noProof="1">
                          <a:solidFill>
                            <a:schemeClr val="accent2"/>
                          </a:solidFill>
                          <a:effectLst/>
                        </a:rPr>
                        <a:t>Cathy Farnworth </a:t>
                      </a:r>
                    </a:p>
                    <a:p>
                      <a:pPr algn="ctr"/>
                      <a:r>
                        <a:rPr lang="de-DE" sz="1400" b="0" noProof="1">
                          <a:solidFill>
                            <a:schemeClr val="accent2"/>
                          </a:solidFill>
                          <a:effectLst/>
                        </a:rPr>
                        <a:t>Amon Chinyonphiro</a:t>
                      </a:r>
                      <a:endParaRPr lang="de-DE" sz="1400" b="0" noProof="1">
                        <a:solidFill>
                          <a:schemeClr val="accent2"/>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bg2"/>
                    </a:solidFill>
                  </a:tcPr>
                </a:tc>
                <a:tc>
                  <a:txBody>
                    <a:bodyPr/>
                    <a:lstStyle/>
                    <a:p>
                      <a:pPr algn="ctr"/>
                      <a:r>
                        <a:rPr lang="de-DE" sz="1400" noProof="1">
                          <a:solidFill>
                            <a:schemeClr val="accent2"/>
                          </a:solidFill>
                          <a:effectLst/>
                        </a:rPr>
                        <a:t>Translators/Notetakers Farmers‘ Workshops:</a:t>
                      </a:r>
                    </a:p>
                    <a:p>
                      <a:pPr algn="ctr"/>
                      <a:r>
                        <a:rPr lang="de-DE" sz="1400" b="0" noProof="1">
                          <a:solidFill>
                            <a:schemeClr val="accent2"/>
                          </a:solidFill>
                          <a:effectLst/>
                        </a:rPr>
                        <a:t>Zamaradi Said  (UDOM)</a:t>
                      </a:r>
                    </a:p>
                    <a:p>
                      <a:pPr algn="ctr"/>
                      <a:r>
                        <a:rPr lang="de-DE" sz="1400" b="0" noProof="1">
                          <a:solidFill>
                            <a:schemeClr val="accent2"/>
                          </a:solidFill>
                          <a:effectLst/>
                        </a:rPr>
                        <a:t>Jacqueline Rugalabam (UDOM)</a:t>
                      </a:r>
                    </a:p>
                  </a:txBody>
                  <a:tcPr marL="68580" marR="68580" marT="0" marB="0">
                    <a:solidFill>
                      <a:schemeClr val="bg2"/>
                    </a:solidFill>
                  </a:tcPr>
                </a:tc>
                <a:tc rowSpan="2">
                  <a:txBody>
                    <a:bodyPr/>
                    <a:lstStyle/>
                    <a:p>
                      <a:pPr algn="ctr"/>
                      <a:r>
                        <a:rPr lang="de-DE" sz="1400" noProof="1">
                          <a:solidFill>
                            <a:schemeClr val="accent2"/>
                          </a:solidFill>
                          <a:effectLst/>
                        </a:rPr>
                        <a:t>Partners:</a:t>
                      </a:r>
                    </a:p>
                    <a:p>
                      <a:pPr algn="ctr"/>
                      <a:endParaRPr lang="de-DE" sz="1400" noProof="1">
                        <a:solidFill>
                          <a:schemeClr val="accent2"/>
                        </a:solidFill>
                        <a:effectLst/>
                      </a:endParaRPr>
                    </a:p>
                    <a:p>
                      <a:pPr algn="ctr"/>
                      <a:r>
                        <a:rPr lang="de-DE" sz="1400" noProof="1">
                          <a:solidFill>
                            <a:schemeClr val="accent2"/>
                          </a:solidFill>
                          <a:effectLst/>
                        </a:rPr>
                        <a:t>Tanzania Agricultural Research Institute (TARI): </a:t>
                      </a:r>
                    </a:p>
                    <a:p>
                      <a:pPr algn="ctr"/>
                      <a:r>
                        <a:rPr lang="de-DE" sz="1400" b="0" noProof="1">
                          <a:solidFill>
                            <a:schemeClr val="accent2"/>
                          </a:solidFill>
                          <a:effectLst/>
                        </a:rPr>
                        <a:t>Elirehema Swai </a:t>
                      </a:r>
                    </a:p>
                    <a:p>
                      <a:pPr algn="ctr"/>
                      <a:endParaRPr lang="de-DE" sz="1400" noProof="1">
                        <a:solidFill>
                          <a:schemeClr val="accent2"/>
                        </a:solidFill>
                        <a:effectLst/>
                      </a:endParaRPr>
                    </a:p>
                    <a:p>
                      <a:pPr algn="ctr"/>
                      <a:r>
                        <a:rPr lang="de-DE" sz="1400" noProof="1">
                          <a:solidFill>
                            <a:schemeClr val="accent2"/>
                          </a:solidFill>
                          <a:effectLst/>
                        </a:rPr>
                        <a:t>LEAD Foundation:</a:t>
                      </a:r>
                    </a:p>
                    <a:p>
                      <a:pPr algn="ctr"/>
                      <a:r>
                        <a:rPr lang="de-DE" sz="1400" b="0" noProof="1">
                          <a:solidFill>
                            <a:schemeClr val="accent2"/>
                          </a:solidFill>
                          <a:effectLst/>
                          <a:latin typeface="Calibri" panose="020F0502020204030204" pitchFamily="34" charset="0"/>
                          <a:ea typeface="Times New Roman" panose="02020603050405020304" pitchFamily="18" charset="0"/>
                          <a:cs typeface="Times New Roman" panose="02020603050405020304" pitchFamily="18" charset="0"/>
                        </a:rPr>
                        <a:t>Njamasi Chiwanga</a:t>
                      </a:r>
                    </a:p>
                  </a:txBody>
                  <a:tcPr marL="68580" marR="68580" marT="0" marB="0">
                    <a:solidFill>
                      <a:schemeClr val="bg2"/>
                    </a:solidFill>
                  </a:tcPr>
                </a:tc>
                <a:extLst>
                  <a:ext uri="{0D108BD9-81ED-4DB2-BD59-A6C34878D82A}">
                    <a16:rowId xmlns:a16="http://schemas.microsoft.com/office/drawing/2014/main" val="2142105035"/>
                  </a:ext>
                </a:extLst>
              </a:tr>
              <a:tr h="1100639">
                <a:tc>
                  <a:txBody>
                    <a:bodyPr/>
                    <a:lstStyle/>
                    <a:p>
                      <a:pPr algn="ctr"/>
                      <a:r>
                        <a:rPr lang="en-US" sz="1400" noProof="1">
                          <a:solidFill>
                            <a:schemeClr val="accent2"/>
                          </a:solidFill>
                          <a:effectLst/>
                        </a:rPr>
                        <a:t>IITA Study Lead: </a:t>
                      </a:r>
                    </a:p>
                    <a:p>
                      <a:pPr algn="ctr"/>
                      <a:r>
                        <a:rPr lang="en-US" sz="1400" b="0" noProof="1">
                          <a:solidFill>
                            <a:schemeClr val="accent2"/>
                          </a:solidFill>
                          <a:effectLst/>
                        </a:rPr>
                        <a:t>Gundula Fischer </a:t>
                      </a:r>
                    </a:p>
                    <a:p>
                      <a:pPr algn="ctr"/>
                      <a:endParaRPr lang="en-US" sz="1400" b="0" noProof="1">
                        <a:solidFill>
                          <a:schemeClr val="accent2"/>
                        </a:solidFill>
                        <a:effectLst/>
                      </a:endParaRPr>
                    </a:p>
                    <a:p>
                      <a:pPr algn="ctr"/>
                      <a:r>
                        <a:rPr lang="en-US" sz="1400" noProof="1">
                          <a:solidFill>
                            <a:schemeClr val="accent2"/>
                          </a:solidFill>
                          <a:effectLst/>
                        </a:rPr>
                        <a:t>Organization:</a:t>
                      </a:r>
                      <a:endParaRPr lang="de-DE" sz="1400" noProof="1">
                        <a:solidFill>
                          <a:schemeClr val="accent2"/>
                        </a:solidFill>
                        <a:effectLst/>
                      </a:endParaRPr>
                    </a:p>
                    <a:p>
                      <a:pPr algn="ctr"/>
                      <a:r>
                        <a:rPr lang="en-US" sz="1400" b="0" noProof="1">
                          <a:solidFill>
                            <a:schemeClr val="accent2"/>
                          </a:solidFill>
                          <a:effectLst/>
                        </a:rPr>
                        <a:t>Devotha Mawole</a:t>
                      </a:r>
                      <a:endParaRPr lang="de-DE" sz="1400" b="0" noProof="1">
                        <a:solidFill>
                          <a:schemeClr val="accent2"/>
                        </a:solidFill>
                        <a:effectLst/>
                      </a:endParaRPr>
                    </a:p>
                  </a:txBody>
                  <a:tcPr marL="68580" marR="68580" marT="0" marB="0">
                    <a:solidFill>
                      <a:schemeClr val="bg2"/>
                    </a:solidFill>
                  </a:tcPr>
                </a:tc>
                <a:tc>
                  <a:txBody>
                    <a:bodyPr/>
                    <a:lstStyle/>
                    <a:p>
                      <a:pPr algn="ctr"/>
                      <a:r>
                        <a:rPr lang="de-DE" sz="1400" b="1" noProof="1">
                          <a:solidFill>
                            <a:schemeClr val="accent2"/>
                          </a:solidFill>
                          <a:effectLst/>
                        </a:rPr>
                        <a:t>Facilitators Farmers‘ Workshops:</a:t>
                      </a:r>
                    </a:p>
                    <a:p>
                      <a:pPr algn="ctr"/>
                      <a:r>
                        <a:rPr lang="de-DE" sz="1400" b="0" noProof="1">
                          <a:solidFill>
                            <a:schemeClr val="accent2"/>
                          </a:solidFill>
                          <a:effectLst/>
                        </a:rPr>
                        <a:t>Zakia Athuman </a:t>
                      </a:r>
                    </a:p>
                    <a:p>
                      <a:pPr algn="ctr"/>
                      <a:r>
                        <a:rPr lang="de-DE" sz="1400" b="0" noProof="1">
                          <a:solidFill>
                            <a:schemeClr val="accent2"/>
                          </a:solidFill>
                          <a:effectLst/>
                        </a:rPr>
                        <a:t>Elieneza Mshana </a:t>
                      </a:r>
                    </a:p>
                    <a:p>
                      <a:pPr algn="ctr"/>
                      <a:r>
                        <a:rPr lang="de-DE" sz="1400" b="0" noProof="1">
                          <a:solidFill>
                            <a:schemeClr val="accent2"/>
                          </a:solidFill>
                          <a:effectLst/>
                        </a:rPr>
                        <a:t>John Nnko </a:t>
                      </a:r>
                    </a:p>
                    <a:p>
                      <a:pPr algn="ctr"/>
                      <a:r>
                        <a:rPr lang="de-DE" sz="1400" b="0" noProof="1">
                          <a:solidFill>
                            <a:schemeClr val="accent2"/>
                          </a:solidFill>
                          <a:effectLst/>
                        </a:rPr>
                        <a:t>(LEAD)</a:t>
                      </a:r>
                    </a:p>
                  </a:txBody>
                  <a:tcPr marL="68580" marR="68580" marT="0" marB="0">
                    <a:solidFill>
                      <a:schemeClr val="bg2"/>
                    </a:solidFill>
                  </a:tcPr>
                </a:tc>
                <a:tc vMerge="1">
                  <a:txBody>
                    <a:bodyPr/>
                    <a:lstStyle/>
                    <a:p>
                      <a:endParaRPr lang="en-US"/>
                    </a:p>
                  </a:txBody>
                  <a:tcPr/>
                </a:tc>
                <a:extLst>
                  <a:ext uri="{0D108BD9-81ED-4DB2-BD59-A6C34878D82A}">
                    <a16:rowId xmlns:a16="http://schemas.microsoft.com/office/drawing/2014/main" val="1436940083"/>
                  </a:ext>
                </a:extLst>
              </a:tr>
            </a:tbl>
          </a:graphicData>
        </a:graphic>
      </p:graphicFrame>
      <p:graphicFrame>
        <p:nvGraphicFramePr>
          <p:cNvPr id="13" name="Tabelle 12">
            <a:extLst>
              <a:ext uri="{FF2B5EF4-FFF2-40B4-BE49-F238E27FC236}">
                <a16:creationId xmlns:a16="http://schemas.microsoft.com/office/drawing/2014/main" id="{222C39F1-6078-1B0B-791E-A12A5760294E}"/>
              </a:ext>
            </a:extLst>
          </p:cNvPr>
          <p:cNvGraphicFramePr>
            <a:graphicFrameLocks noGrp="1"/>
          </p:cNvGraphicFramePr>
          <p:nvPr>
            <p:extLst>
              <p:ext uri="{D42A27DB-BD31-4B8C-83A1-F6EECF244321}">
                <p14:modId xmlns:p14="http://schemas.microsoft.com/office/powerpoint/2010/main" val="1600956588"/>
              </p:ext>
            </p:extLst>
          </p:nvPr>
        </p:nvGraphicFramePr>
        <p:xfrm>
          <a:off x="284381" y="1434037"/>
          <a:ext cx="8379630" cy="2164455"/>
        </p:xfrm>
        <a:graphic>
          <a:graphicData uri="http://schemas.openxmlformats.org/drawingml/2006/table">
            <a:tbl>
              <a:tblPr firstRow="1" firstCol="1" bandRow="1">
                <a:tableStyleId>{5C22544A-7EE6-4342-B048-85BDC9FD1C3A}</a:tableStyleId>
              </a:tblPr>
              <a:tblGrid>
                <a:gridCol w="2494608">
                  <a:extLst>
                    <a:ext uri="{9D8B030D-6E8A-4147-A177-3AD203B41FA5}">
                      <a16:colId xmlns:a16="http://schemas.microsoft.com/office/drawing/2014/main" val="3408561322"/>
                    </a:ext>
                  </a:extLst>
                </a:gridCol>
                <a:gridCol w="3291898">
                  <a:extLst>
                    <a:ext uri="{9D8B030D-6E8A-4147-A177-3AD203B41FA5}">
                      <a16:colId xmlns:a16="http://schemas.microsoft.com/office/drawing/2014/main" val="2435666285"/>
                    </a:ext>
                  </a:extLst>
                </a:gridCol>
                <a:gridCol w="2593124">
                  <a:extLst>
                    <a:ext uri="{9D8B030D-6E8A-4147-A177-3AD203B41FA5}">
                      <a16:colId xmlns:a16="http://schemas.microsoft.com/office/drawing/2014/main" val="3387095470"/>
                    </a:ext>
                  </a:extLst>
                </a:gridCol>
              </a:tblGrid>
              <a:tr h="990106">
                <a:tc>
                  <a:txBody>
                    <a:bodyPr/>
                    <a:lstStyle/>
                    <a:p>
                      <a:pPr algn="ctr"/>
                      <a:r>
                        <a:rPr lang="de-DE" sz="1400" noProof="1">
                          <a:solidFill>
                            <a:schemeClr val="accent2"/>
                          </a:solidFill>
                          <a:effectLst/>
                        </a:rPr>
                        <a:t>Lead Facilitators GALS:</a:t>
                      </a:r>
                    </a:p>
                    <a:p>
                      <a:pPr algn="ctr"/>
                      <a:r>
                        <a:rPr lang="de-DE" sz="1400" b="0" noProof="1">
                          <a:solidFill>
                            <a:schemeClr val="accent2"/>
                          </a:solidFill>
                          <a:effectLst/>
                        </a:rPr>
                        <a:t>Cathy Farnworth </a:t>
                      </a:r>
                    </a:p>
                    <a:p>
                      <a:pPr algn="ctr"/>
                      <a:r>
                        <a:rPr lang="de-DE" sz="1400" b="0" noProof="1">
                          <a:solidFill>
                            <a:schemeClr val="accent2"/>
                          </a:solidFill>
                          <a:effectLst/>
                        </a:rPr>
                        <a:t>Amon Chinyonphiro</a:t>
                      </a:r>
                      <a:endParaRPr lang="de-DE" sz="1400" b="0" noProof="1">
                        <a:solidFill>
                          <a:schemeClr val="accent2"/>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bg2"/>
                    </a:solidFill>
                  </a:tcPr>
                </a:tc>
                <a:tc>
                  <a:txBody>
                    <a:bodyPr/>
                    <a:lstStyle/>
                    <a:p>
                      <a:pPr algn="ctr"/>
                      <a:r>
                        <a:rPr lang="de-DE" sz="1400" noProof="1">
                          <a:solidFill>
                            <a:schemeClr val="accent2"/>
                          </a:solidFill>
                          <a:effectLst/>
                        </a:rPr>
                        <a:t>Translators/Notetakers Farmers‘ Workshops:</a:t>
                      </a:r>
                    </a:p>
                    <a:p>
                      <a:pPr algn="ctr"/>
                      <a:r>
                        <a:rPr lang="de-DE" sz="1400" b="0" noProof="1">
                          <a:solidFill>
                            <a:schemeClr val="accent2"/>
                          </a:solidFill>
                          <a:effectLst/>
                        </a:rPr>
                        <a:t>Andrew Namakhoma, </a:t>
                      </a:r>
                      <a:r>
                        <a:rPr lang="en-US" sz="1400" b="0" noProof="1">
                          <a:solidFill>
                            <a:schemeClr val="accent2"/>
                          </a:solidFill>
                          <a:effectLst/>
                        </a:rPr>
                        <a:t>Tunga Kapenda and Abigail Mkwapatira</a:t>
                      </a:r>
                      <a:endParaRPr lang="de-DE" sz="1400" b="0" noProof="1">
                        <a:solidFill>
                          <a:schemeClr val="accent2"/>
                        </a:solidFill>
                        <a:effectLst/>
                      </a:endParaRPr>
                    </a:p>
                    <a:p>
                      <a:pPr algn="ctr"/>
                      <a:r>
                        <a:rPr lang="de-DE" sz="1400" noProof="1">
                          <a:solidFill>
                            <a:schemeClr val="accent2"/>
                          </a:solidFill>
                          <a:effectLst/>
                        </a:rPr>
                        <a:t> </a:t>
                      </a:r>
                      <a:endParaRPr lang="de-DE" sz="1400" noProof="1">
                        <a:solidFill>
                          <a:schemeClr val="accent2"/>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bg2"/>
                    </a:solidFill>
                  </a:tcPr>
                </a:tc>
                <a:tc rowSpan="2">
                  <a:txBody>
                    <a:bodyPr/>
                    <a:lstStyle/>
                    <a:p>
                      <a:pPr algn="ctr"/>
                      <a:r>
                        <a:rPr lang="de-DE" sz="1400" noProof="1">
                          <a:solidFill>
                            <a:schemeClr val="accent2"/>
                          </a:solidFill>
                          <a:effectLst/>
                        </a:rPr>
                        <a:t>Partners:</a:t>
                      </a:r>
                    </a:p>
                    <a:p>
                      <a:pPr algn="ctr"/>
                      <a:endParaRPr lang="de-DE" sz="1400" noProof="1">
                        <a:solidFill>
                          <a:schemeClr val="accent2"/>
                        </a:solidFill>
                        <a:effectLst/>
                      </a:endParaRPr>
                    </a:p>
                    <a:p>
                      <a:pPr algn="ctr"/>
                      <a:r>
                        <a:rPr lang="de-DE" sz="1400" noProof="1">
                          <a:solidFill>
                            <a:schemeClr val="accent2"/>
                          </a:solidFill>
                          <a:effectLst/>
                        </a:rPr>
                        <a:t>Michigan State University: </a:t>
                      </a:r>
                    </a:p>
                    <a:p>
                      <a:pPr algn="ctr"/>
                      <a:r>
                        <a:rPr lang="de-DE" sz="1400" b="0" noProof="1">
                          <a:solidFill>
                            <a:schemeClr val="accent2"/>
                          </a:solidFill>
                          <a:effectLst/>
                        </a:rPr>
                        <a:t>Regis Chikowo and Hannah Livuza (Agronomists)</a:t>
                      </a:r>
                    </a:p>
                    <a:p>
                      <a:pPr algn="ctr"/>
                      <a:r>
                        <a:rPr lang="de-DE" sz="1400" noProof="1">
                          <a:solidFill>
                            <a:schemeClr val="accent2"/>
                          </a:solidFill>
                          <a:effectLst/>
                        </a:rPr>
                        <a:t> </a:t>
                      </a:r>
                    </a:p>
                    <a:p>
                      <a:pPr algn="ctr"/>
                      <a:r>
                        <a:rPr lang="de-DE" sz="1400" noProof="1">
                          <a:solidFill>
                            <a:schemeClr val="accent2"/>
                          </a:solidFill>
                          <a:effectLst/>
                        </a:rPr>
                        <a:t>LEAD Foundation: </a:t>
                      </a:r>
                    </a:p>
                    <a:p>
                      <a:pPr algn="ctr"/>
                      <a:r>
                        <a:rPr lang="de-DE" sz="1400" b="0" noProof="1">
                          <a:solidFill>
                            <a:schemeClr val="accent2"/>
                          </a:solidFill>
                          <a:effectLst/>
                        </a:rPr>
                        <a:t>Zakia Athuman and Elieneza Mshana (visiting from Tanzania)</a:t>
                      </a:r>
                      <a:endParaRPr lang="de-DE" sz="1400" b="0" noProof="1">
                        <a:solidFill>
                          <a:schemeClr val="accent2"/>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bg2"/>
                    </a:solidFill>
                  </a:tcPr>
                </a:tc>
                <a:extLst>
                  <a:ext uri="{0D108BD9-81ED-4DB2-BD59-A6C34878D82A}">
                    <a16:rowId xmlns:a16="http://schemas.microsoft.com/office/drawing/2014/main" val="2142105035"/>
                  </a:ext>
                </a:extLst>
              </a:tr>
              <a:tr h="1097655">
                <a:tc>
                  <a:txBody>
                    <a:bodyPr/>
                    <a:lstStyle/>
                    <a:p>
                      <a:pPr algn="ctr"/>
                      <a:r>
                        <a:rPr lang="en-US" sz="1400" noProof="1">
                          <a:solidFill>
                            <a:schemeClr val="accent2"/>
                          </a:solidFill>
                          <a:effectLst/>
                        </a:rPr>
                        <a:t>IITA Study Lead: </a:t>
                      </a:r>
                    </a:p>
                    <a:p>
                      <a:pPr algn="ctr"/>
                      <a:r>
                        <a:rPr lang="en-US" sz="1400" b="0" noProof="1">
                          <a:solidFill>
                            <a:schemeClr val="accent2"/>
                          </a:solidFill>
                          <a:effectLst/>
                        </a:rPr>
                        <a:t>Gundula Fischer </a:t>
                      </a:r>
                    </a:p>
                    <a:p>
                      <a:pPr algn="ctr"/>
                      <a:endParaRPr lang="en-US" sz="1400" noProof="1">
                        <a:solidFill>
                          <a:schemeClr val="accent2"/>
                        </a:solidFill>
                        <a:effectLst/>
                      </a:endParaRPr>
                    </a:p>
                    <a:p>
                      <a:pPr algn="ctr"/>
                      <a:r>
                        <a:rPr lang="en-US" sz="1400" noProof="1">
                          <a:solidFill>
                            <a:schemeClr val="accent2"/>
                          </a:solidFill>
                          <a:effectLst/>
                        </a:rPr>
                        <a:t>Organization:</a:t>
                      </a:r>
                      <a:endParaRPr lang="de-DE" sz="1400" noProof="1">
                        <a:solidFill>
                          <a:schemeClr val="accent2"/>
                        </a:solidFill>
                        <a:effectLst/>
                      </a:endParaRPr>
                    </a:p>
                    <a:p>
                      <a:pPr algn="ctr"/>
                      <a:r>
                        <a:rPr lang="en-US" sz="1400" b="0" noProof="1">
                          <a:solidFill>
                            <a:schemeClr val="accent2"/>
                          </a:solidFill>
                          <a:effectLst/>
                        </a:rPr>
                        <a:t>Doreen Munthali</a:t>
                      </a:r>
                      <a:endParaRPr lang="de-DE" sz="1400" b="0" noProof="1">
                        <a:solidFill>
                          <a:schemeClr val="accent2"/>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bg2"/>
                    </a:solidFill>
                  </a:tcPr>
                </a:tc>
                <a:tc>
                  <a:txBody>
                    <a:bodyPr/>
                    <a:lstStyle/>
                    <a:p>
                      <a:pPr algn="ctr"/>
                      <a:r>
                        <a:rPr lang="de-DE" sz="1400" b="1" noProof="1">
                          <a:solidFill>
                            <a:schemeClr val="accent2"/>
                          </a:solidFill>
                          <a:effectLst/>
                        </a:rPr>
                        <a:t>Facilitators Farmers‘ Workshops:</a:t>
                      </a:r>
                    </a:p>
                    <a:p>
                      <a:pPr algn="ctr"/>
                      <a:r>
                        <a:rPr lang="de-DE" sz="1400" b="0" noProof="1">
                          <a:solidFill>
                            <a:schemeClr val="accent2"/>
                          </a:solidFill>
                          <a:effectLst/>
                        </a:rPr>
                        <a:t>Amon Chinyonphiro </a:t>
                      </a:r>
                    </a:p>
                    <a:p>
                      <a:pPr algn="ctr"/>
                      <a:r>
                        <a:rPr lang="de-DE" sz="1400" b="0" noProof="1">
                          <a:solidFill>
                            <a:schemeClr val="accent2"/>
                          </a:solidFill>
                          <a:effectLst/>
                        </a:rPr>
                        <a:t>Roseby </a:t>
                      </a:r>
                      <a:r>
                        <a:rPr lang="en-US" sz="1400" b="0" noProof="1">
                          <a:solidFill>
                            <a:schemeClr val="accent2"/>
                          </a:solidFill>
                          <a:effectLst/>
                        </a:rPr>
                        <a:t>Namagoha</a:t>
                      </a:r>
                      <a:r>
                        <a:rPr lang="en-US" sz="1400" b="1" noProof="1">
                          <a:solidFill>
                            <a:schemeClr val="accent2"/>
                          </a:solidFill>
                          <a:effectLst/>
                        </a:rPr>
                        <a:t> </a:t>
                      </a:r>
                      <a:endParaRPr lang="de-DE" sz="1400" b="1" noProof="1">
                        <a:solidFill>
                          <a:schemeClr val="accent2"/>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bg2"/>
                    </a:solidFill>
                  </a:tcPr>
                </a:tc>
                <a:tc vMerge="1">
                  <a:txBody>
                    <a:bodyPr/>
                    <a:lstStyle/>
                    <a:p>
                      <a:endParaRPr lang="en-US"/>
                    </a:p>
                  </a:txBody>
                  <a:tcPr/>
                </a:tc>
                <a:extLst>
                  <a:ext uri="{0D108BD9-81ED-4DB2-BD59-A6C34878D82A}">
                    <a16:rowId xmlns:a16="http://schemas.microsoft.com/office/drawing/2014/main" val="1436940083"/>
                  </a:ext>
                </a:extLst>
              </a:tr>
            </a:tbl>
          </a:graphicData>
        </a:graphic>
      </p:graphicFrame>
      <p:sp>
        <p:nvSpPr>
          <p:cNvPr id="14" name="Textfeld 13">
            <a:extLst>
              <a:ext uri="{FF2B5EF4-FFF2-40B4-BE49-F238E27FC236}">
                <a16:creationId xmlns:a16="http://schemas.microsoft.com/office/drawing/2014/main" id="{F34640D8-E330-4F0A-5A83-799226A028E0}"/>
              </a:ext>
            </a:extLst>
          </p:cNvPr>
          <p:cNvSpPr txBox="1"/>
          <p:nvPr/>
        </p:nvSpPr>
        <p:spPr>
          <a:xfrm>
            <a:off x="3699645" y="1032863"/>
            <a:ext cx="872355" cy="369332"/>
          </a:xfrm>
          <a:prstGeom prst="rect">
            <a:avLst/>
          </a:prstGeom>
          <a:noFill/>
        </p:spPr>
        <p:txBody>
          <a:bodyPr wrap="none" rtlCol="0">
            <a:spAutoFit/>
          </a:bodyPr>
          <a:lstStyle/>
          <a:p>
            <a:r>
              <a:rPr lang="en-US" dirty="0"/>
              <a:t>Malawi</a:t>
            </a:r>
          </a:p>
        </p:txBody>
      </p:sp>
      <p:sp>
        <p:nvSpPr>
          <p:cNvPr id="15" name="Textfeld 14">
            <a:extLst>
              <a:ext uri="{FF2B5EF4-FFF2-40B4-BE49-F238E27FC236}">
                <a16:creationId xmlns:a16="http://schemas.microsoft.com/office/drawing/2014/main" id="{32F9DF28-1131-2C1F-39E5-62EDC9A46C3C}"/>
              </a:ext>
            </a:extLst>
          </p:cNvPr>
          <p:cNvSpPr txBox="1"/>
          <p:nvPr/>
        </p:nvSpPr>
        <p:spPr>
          <a:xfrm>
            <a:off x="3638442" y="3805353"/>
            <a:ext cx="994759" cy="369332"/>
          </a:xfrm>
          <a:prstGeom prst="rect">
            <a:avLst/>
          </a:prstGeom>
          <a:noFill/>
        </p:spPr>
        <p:txBody>
          <a:bodyPr wrap="none" rtlCol="0">
            <a:spAutoFit/>
          </a:bodyPr>
          <a:lstStyle/>
          <a:p>
            <a:r>
              <a:rPr lang="en-US" dirty="0"/>
              <a:t>Tanzania</a:t>
            </a:r>
          </a:p>
        </p:txBody>
      </p:sp>
    </p:spTree>
    <p:extLst>
      <p:ext uri="{BB962C8B-B14F-4D97-AF65-F5344CB8AC3E}">
        <p14:creationId xmlns:p14="http://schemas.microsoft.com/office/powerpoint/2010/main" val="38641347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1371" y="649258"/>
            <a:ext cx="7826829" cy="698486"/>
          </a:xfrm>
        </p:spPr>
        <p:txBody>
          <a:bodyPr lIns="0" tIns="0" rIns="0" bIns="0" anchor="t" anchorCtr="0">
            <a:normAutofit/>
          </a:bodyPr>
          <a:lstStyle/>
          <a:p>
            <a:pPr algn="l"/>
            <a:r>
              <a:rPr lang="en-GB" sz="4000" b="1" dirty="0">
                <a:latin typeface="Calibri" panose="020F0502020204030204" pitchFamily="34" charset="0"/>
                <a:cs typeface="Calibri" panose="020F0502020204030204" pitchFamily="34" charset="0"/>
              </a:rPr>
              <a:t>Overview</a:t>
            </a:r>
          </a:p>
        </p:txBody>
      </p:sp>
      <p:sp>
        <p:nvSpPr>
          <p:cNvPr id="3" name="Subtitle 2"/>
          <p:cNvSpPr>
            <a:spLocks noGrp="1"/>
          </p:cNvSpPr>
          <p:nvPr>
            <p:ph type="subTitle" idx="1"/>
          </p:nvPr>
        </p:nvSpPr>
        <p:spPr>
          <a:xfrm>
            <a:off x="631371" y="1618089"/>
            <a:ext cx="7826827" cy="4675367"/>
          </a:xfrm>
        </p:spPr>
        <p:txBody>
          <a:bodyPr lIns="0" tIns="0" rIns="0" bIns="0"/>
          <a:lstStyle/>
          <a:p>
            <a:pPr algn="l"/>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p:txBody>
      </p:sp>
      <p:sp>
        <p:nvSpPr>
          <p:cNvPr id="4" name="Rectangle 3">
            <a:extLst>
              <a:ext uri="{FF2B5EF4-FFF2-40B4-BE49-F238E27FC236}">
                <a16:creationId xmlns:a16="http://schemas.microsoft.com/office/drawing/2014/main" id="{0B9C89EB-8E35-4EDB-B912-94659E6DA281}"/>
              </a:ext>
            </a:extLst>
          </p:cNvPr>
          <p:cNvSpPr/>
          <p:nvPr/>
        </p:nvSpPr>
        <p:spPr>
          <a:xfrm>
            <a:off x="0" y="6611024"/>
            <a:ext cx="6456980" cy="24697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93D8A5F4-B39C-462D-B7D4-6BCEDE62C338}"/>
              </a:ext>
            </a:extLst>
          </p:cNvPr>
          <p:cNvSpPr/>
          <p:nvPr/>
        </p:nvSpPr>
        <p:spPr>
          <a:xfrm>
            <a:off x="6224588" y="6611024"/>
            <a:ext cx="2919412" cy="261419"/>
          </a:xfrm>
          <a:custGeom>
            <a:avLst/>
            <a:gdLst>
              <a:gd name="connsiteX0" fmla="*/ 0 w 2919412"/>
              <a:gd name="connsiteY0" fmla="*/ 0 h 323850"/>
              <a:gd name="connsiteX1" fmla="*/ 2919412 w 2919412"/>
              <a:gd name="connsiteY1" fmla="*/ 0 h 323850"/>
              <a:gd name="connsiteX2" fmla="*/ 2919412 w 2919412"/>
              <a:gd name="connsiteY2" fmla="*/ 323850 h 323850"/>
              <a:gd name="connsiteX3" fmla="*/ 157162 w 2919412"/>
              <a:gd name="connsiteY3" fmla="*/ 323850 h 323850"/>
              <a:gd name="connsiteX4" fmla="*/ 0 w 2919412"/>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9412" h="323850">
                <a:moveTo>
                  <a:pt x="0" y="0"/>
                </a:moveTo>
                <a:lnTo>
                  <a:pt x="2919412" y="0"/>
                </a:lnTo>
                <a:lnTo>
                  <a:pt x="2919412" y="323850"/>
                </a:lnTo>
                <a:lnTo>
                  <a:pt x="157162" y="32385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lnSpcReduction="20000"/>
          </a:bodyPr>
          <a:lstStyle/>
          <a:p>
            <a:pPr lvl="0" algn="ctr"/>
            <a:endParaRPr lang="en-US"/>
          </a:p>
        </p:txBody>
      </p:sp>
      <p:sp>
        <p:nvSpPr>
          <p:cNvPr id="7" name="Rectangle 6">
            <a:extLst>
              <a:ext uri="{FF2B5EF4-FFF2-40B4-BE49-F238E27FC236}">
                <a16:creationId xmlns:a16="http://schemas.microsoft.com/office/drawing/2014/main" id="{B41F2A5F-8345-4DFD-ACF4-D0E0ED9911B4}"/>
              </a:ext>
            </a:extLst>
          </p:cNvPr>
          <p:cNvSpPr/>
          <p:nvPr/>
        </p:nvSpPr>
        <p:spPr>
          <a:xfrm>
            <a:off x="457465" y="6682988"/>
            <a:ext cx="3025700" cy="177448"/>
          </a:xfrm>
          <a:prstGeom prst="rect">
            <a:avLst/>
          </a:prstGeom>
        </p:spPr>
        <p:txBody>
          <a:bodyPr wrap="none">
            <a:noAutofit/>
          </a:bodyPr>
          <a:lstStyle/>
          <a:p>
            <a:r>
              <a:rPr lang="en-GB" sz="1200" baseline="30000" dirty="0">
                <a:solidFill>
                  <a:schemeClr val="tx1"/>
                </a:solidFill>
                <a:latin typeface="Arial" panose="020B0604020202020204" pitchFamily="34" charset="0"/>
              </a:rPr>
              <a:t>IITA is a member of the CGIAR System Organization.</a:t>
            </a:r>
          </a:p>
        </p:txBody>
      </p:sp>
      <p:sp>
        <p:nvSpPr>
          <p:cNvPr id="8" name="Rectangle 7">
            <a:extLst>
              <a:ext uri="{FF2B5EF4-FFF2-40B4-BE49-F238E27FC236}">
                <a16:creationId xmlns:a16="http://schemas.microsoft.com/office/drawing/2014/main" id="{C6EBBBE5-C591-422F-B6BD-45BCA72F6086}"/>
              </a:ext>
            </a:extLst>
          </p:cNvPr>
          <p:cNvSpPr/>
          <p:nvPr/>
        </p:nvSpPr>
        <p:spPr>
          <a:xfrm>
            <a:off x="6981195" y="6636917"/>
            <a:ext cx="1638590" cy="230832"/>
          </a:xfrm>
          <a:prstGeom prst="rect">
            <a:avLst/>
          </a:prstGeom>
        </p:spPr>
        <p:txBody>
          <a:bodyPr wrap="none">
            <a:spAutoFit/>
          </a:bodyPr>
          <a:lstStyle/>
          <a:p>
            <a:r>
              <a:rPr lang="en-GB" sz="900" dirty="0">
                <a:latin typeface="Arial" panose="020B0604020202020204" pitchFamily="34" charset="0"/>
                <a:cs typeface="Arial" panose="020B0604020202020204" pitchFamily="34" charset="0"/>
              </a:rPr>
              <a:t>www.iita.org | www.cgiar.org</a:t>
            </a:r>
          </a:p>
        </p:txBody>
      </p:sp>
      <p:pic>
        <p:nvPicPr>
          <p:cNvPr id="9" name="Picture 8">
            <a:extLst>
              <a:ext uri="{FF2B5EF4-FFF2-40B4-BE49-F238E27FC236}">
                <a16:creationId xmlns:a16="http://schemas.microsoft.com/office/drawing/2014/main" id="{4456C098-E926-4DED-B3A0-AD2E3DE0A8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4672" y="96656"/>
            <a:ext cx="812215" cy="274857"/>
          </a:xfrm>
          <a:prstGeom prst="rect">
            <a:avLst/>
          </a:prstGeom>
        </p:spPr>
      </p:pic>
      <p:sp>
        <p:nvSpPr>
          <p:cNvPr id="6" name="Textfeld 5">
            <a:extLst>
              <a:ext uri="{FF2B5EF4-FFF2-40B4-BE49-F238E27FC236}">
                <a16:creationId xmlns:a16="http://schemas.microsoft.com/office/drawing/2014/main" id="{1572D790-695A-E90B-219A-47892A3BA50F}"/>
              </a:ext>
            </a:extLst>
          </p:cNvPr>
          <p:cNvSpPr txBox="1"/>
          <p:nvPr/>
        </p:nvSpPr>
        <p:spPr>
          <a:xfrm>
            <a:off x="457466" y="1347744"/>
            <a:ext cx="4422648" cy="4801314"/>
          </a:xfrm>
          <a:prstGeom prst="rect">
            <a:avLst/>
          </a:prstGeom>
          <a:noFill/>
        </p:spPr>
        <p:txBody>
          <a:bodyPr wrap="square" rtlCol="0">
            <a:spAutoFit/>
          </a:bodyPr>
          <a:lstStyle/>
          <a:p>
            <a:r>
              <a:rPr lang="en-US" i="1" dirty="0"/>
              <a:t>Agricultural innovation </a:t>
            </a:r>
            <a:endParaRPr lang="de-DE" dirty="0"/>
          </a:p>
          <a:p>
            <a:pPr marL="285750" lvl="0" indent="-285750">
              <a:buFont typeface="Arial" panose="020B0604020202020204" pitchFamily="34" charset="0"/>
              <a:buChar char="•"/>
            </a:pPr>
            <a:r>
              <a:rPr lang="en-US" i="1" dirty="0"/>
              <a:t>“is a process which constitutes a series of intra-household decisions”</a:t>
            </a:r>
            <a:endParaRPr lang="de-DE" dirty="0"/>
          </a:p>
          <a:p>
            <a:pPr marL="285750" lvl="0" indent="-285750">
              <a:buFont typeface="Arial" panose="020B0604020202020204" pitchFamily="34" charset="0"/>
              <a:buChar char="•"/>
            </a:pPr>
            <a:r>
              <a:rPr lang="en-US" i="1" dirty="0"/>
              <a:t>decisions “are strongly affected by existing decision-making patterns (...) and institutions, such as social norms and culture” (Shibata et al. 2020). </a:t>
            </a:r>
          </a:p>
          <a:p>
            <a:pPr marL="285750" lvl="0" indent="-285750">
              <a:buFont typeface="Arial" panose="020B0604020202020204" pitchFamily="34" charset="0"/>
              <a:buChar char="•"/>
            </a:pPr>
            <a:endParaRPr lang="en-US" i="1" dirty="0"/>
          </a:p>
          <a:p>
            <a:pPr lvl="0"/>
            <a:r>
              <a:rPr lang="en-US" dirty="0"/>
              <a:t>Presentation</a:t>
            </a:r>
          </a:p>
          <a:p>
            <a:pPr marL="285750" lvl="0" indent="-285750">
              <a:buFont typeface="Arial" panose="020B0604020202020204" pitchFamily="34" charset="0"/>
              <a:buChar char="•"/>
            </a:pPr>
            <a:r>
              <a:rPr lang="en-US" dirty="0"/>
              <a:t>Basics on the pilot study, context</a:t>
            </a:r>
          </a:p>
          <a:p>
            <a:pPr marL="285750" lvl="0" indent="-285750">
              <a:buFont typeface="Arial" panose="020B0604020202020204" pitchFamily="34" charset="0"/>
              <a:buChar char="•"/>
            </a:pPr>
            <a:r>
              <a:rPr lang="en-US" dirty="0"/>
              <a:t>Why tools for more equitable decision-making on innovations?</a:t>
            </a:r>
          </a:p>
          <a:p>
            <a:pPr marL="285750" lvl="0" indent="-285750">
              <a:buFont typeface="Arial" panose="020B0604020202020204" pitchFamily="34" charset="0"/>
              <a:buChar char="•"/>
            </a:pPr>
            <a:r>
              <a:rPr lang="en-US" dirty="0"/>
              <a:t>What is a gender-transformative approach?</a:t>
            </a:r>
          </a:p>
          <a:p>
            <a:pPr marL="285750" lvl="0" indent="-285750">
              <a:buFont typeface="Arial" panose="020B0604020202020204" pitchFamily="34" charset="0"/>
              <a:buChar char="•"/>
            </a:pPr>
            <a:r>
              <a:rPr lang="en-US" dirty="0"/>
              <a:t>How to promote social and technical change in an integrated manner?</a:t>
            </a:r>
          </a:p>
          <a:p>
            <a:pPr marL="285750" lvl="0" indent="-285750">
              <a:buFont typeface="Arial" panose="020B0604020202020204" pitchFamily="34" charset="0"/>
              <a:buChar char="•"/>
            </a:pPr>
            <a:r>
              <a:rPr lang="en-US" dirty="0"/>
              <a:t>Evaluation and reflection for learning</a:t>
            </a:r>
            <a:endParaRPr lang="de-DE" dirty="0"/>
          </a:p>
        </p:txBody>
      </p:sp>
      <p:pic>
        <p:nvPicPr>
          <p:cNvPr id="11" name="Grafik 10">
            <a:extLst>
              <a:ext uri="{FF2B5EF4-FFF2-40B4-BE49-F238E27FC236}">
                <a16:creationId xmlns:a16="http://schemas.microsoft.com/office/drawing/2014/main" id="{7365097B-DDB5-D4E4-456A-DFF6707F0B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42007" y="3744362"/>
            <a:ext cx="3410922" cy="1967948"/>
          </a:xfrm>
          <a:prstGeom prst="rect">
            <a:avLst/>
          </a:prstGeom>
        </p:spPr>
      </p:pic>
      <p:pic>
        <p:nvPicPr>
          <p:cNvPr id="13" name="Grafik 12">
            <a:extLst>
              <a:ext uri="{FF2B5EF4-FFF2-40B4-BE49-F238E27FC236}">
                <a16:creationId xmlns:a16="http://schemas.microsoft.com/office/drawing/2014/main" id="{1BFA3CED-B76D-5F0E-5141-496352F2B99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30686" y="998501"/>
            <a:ext cx="3376930" cy="2164715"/>
          </a:xfrm>
          <a:prstGeom prst="rect">
            <a:avLst/>
          </a:prstGeom>
        </p:spPr>
      </p:pic>
      <p:sp>
        <p:nvSpPr>
          <p:cNvPr id="10" name="Textfeld 9">
            <a:extLst>
              <a:ext uri="{FF2B5EF4-FFF2-40B4-BE49-F238E27FC236}">
                <a16:creationId xmlns:a16="http://schemas.microsoft.com/office/drawing/2014/main" id="{C68F7911-1CD9-C842-758E-99DDCA72D3FC}"/>
              </a:ext>
            </a:extLst>
          </p:cNvPr>
          <p:cNvSpPr txBox="1"/>
          <p:nvPr/>
        </p:nvSpPr>
        <p:spPr>
          <a:xfrm>
            <a:off x="5042007" y="5712310"/>
            <a:ext cx="2325124" cy="276999"/>
          </a:xfrm>
          <a:prstGeom prst="rect">
            <a:avLst/>
          </a:prstGeom>
          <a:noFill/>
        </p:spPr>
        <p:txBody>
          <a:bodyPr wrap="none" rtlCol="0">
            <a:spAutoFit/>
          </a:bodyPr>
          <a:lstStyle/>
          <a:p>
            <a:r>
              <a:rPr lang="en-US" sz="1200" dirty="0"/>
              <a:t>Photo credit: Gundula Fischer/IITA</a:t>
            </a:r>
          </a:p>
        </p:txBody>
      </p:sp>
    </p:spTree>
    <p:extLst>
      <p:ext uri="{BB962C8B-B14F-4D97-AF65-F5344CB8AC3E}">
        <p14:creationId xmlns:p14="http://schemas.microsoft.com/office/powerpoint/2010/main" val="13881754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0411" y="443477"/>
            <a:ext cx="7826829" cy="587938"/>
          </a:xfrm>
        </p:spPr>
        <p:txBody>
          <a:bodyPr lIns="0" tIns="0" rIns="0" bIns="0" anchor="t" anchorCtr="0">
            <a:normAutofit fontScale="90000"/>
          </a:bodyPr>
          <a:lstStyle/>
          <a:p>
            <a:pPr algn="l"/>
            <a:r>
              <a:rPr lang="en-GB" sz="4000" b="1" dirty="0">
                <a:latin typeface="Calibri" panose="020F0502020204030204" pitchFamily="34" charset="0"/>
                <a:cs typeface="Calibri" panose="020F0502020204030204" pitchFamily="34" charset="0"/>
              </a:rPr>
              <a:t>Basics on the pilot study </a:t>
            </a:r>
            <a:r>
              <a:rPr lang="en-US" sz="4000" b="1" dirty="0"/>
              <a:t>(2021-2022)</a:t>
            </a:r>
            <a:br>
              <a:rPr lang="en-US" sz="4000" b="1" dirty="0"/>
            </a:br>
            <a:endParaRPr lang="en-GB" sz="4000" b="1" dirty="0">
              <a:latin typeface="Calibri" panose="020F0502020204030204" pitchFamily="34" charset="0"/>
              <a:cs typeface="Calibri" panose="020F0502020204030204" pitchFamily="34" charset="0"/>
            </a:endParaRPr>
          </a:p>
        </p:txBody>
      </p:sp>
      <p:sp>
        <p:nvSpPr>
          <p:cNvPr id="3" name="Subtitle 2"/>
          <p:cNvSpPr>
            <a:spLocks noGrp="1"/>
          </p:cNvSpPr>
          <p:nvPr>
            <p:ph type="subTitle" idx="1"/>
          </p:nvPr>
        </p:nvSpPr>
        <p:spPr>
          <a:xfrm>
            <a:off x="457465" y="1419708"/>
            <a:ext cx="7826827" cy="4675367"/>
          </a:xfrm>
        </p:spPr>
        <p:txBody>
          <a:bodyPr lIns="0" tIns="0" rIns="0" bIns="0"/>
          <a:lstStyle/>
          <a:p>
            <a:pPr algn="l"/>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p:txBody>
      </p:sp>
      <p:sp>
        <p:nvSpPr>
          <p:cNvPr id="4" name="Rectangle 3">
            <a:extLst>
              <a:ext uri="{FF2B5EF4-FFF2-40B4-BE49-F238E27FC236}">
                <a16:creationId xmlns:a16="http://schemas.microsoft.com/office/drawing/2014/main" id="{0B9C89EB-8E35-4EDB-B912-94659E6DA281}"/>
              </a:ext>
            </a:extLst>
          </p:cNvPr>
          <p:cNvSpPr/>
          <p:nvPr/>
        </p:nvSpPr>
        <p:spPr>
          <a:xfrm>
            <a:off x="0" y="6611024"/>
            <a:ext cx="6456980" cy="24697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93D8A5F4-B39C-462D-B7D4-6BCEDE62C338}"/>
              </a:ext>
            </a:extLst>
          </p:cNvPr>
          <p:cNvSpPr/>
          <p:nvPr/>
        </p:nvSpPr>
        <p:spPr>
          <a:xfrm>
            <a:off x="6224588" y="6611024"/>
            <a:ext cx="2919412" cy="261419"/>
          </a:xfrm>
          <a:custGeom>
            <a:avLst/>
            <a:gdLst>
              <a:gd name="connsiteX0" fmla="*/ 0 w 2919412"/>
              <a:gd name="connsiteY0" fmla="*/ 0 h 323850"/>
              <a:gd name="connsiteX1" fmla="*/ 2919412 w 2919412"/>
              <a:gd name="connsiteY1" fmla="*/ 0 h 323850"/>
              <a:gd name="connsiteX2" fmla="*/ 2919412 w 2919412"/>
              <a:gd name="connsiteY2" fmla="*/ 323850 h 323850"/>
              <a:gd name="connsiteX3" fmla="*/ 157162 w 2919412"/>
              <a:gd name="connsiteY3" fmla="*/ 323850 h 323850"/>
              <a:gd name="connsiteX4" fmla="*/ 0 w 2919412"/>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9412" h="323850">
                <a:moveTo>
                  <a:pt x="0" y="0"/>
                </a:moveTo>
                <a:lnTo>
                  <a:pt x="2919412" y="0"/>
                </a:lnTo>
                <a:lnTo>
                  <a:pt x="2919412" y="323850"/>
                </a:lnTo>
                <a:lnTo>
                  <a:pt x="157162" y="32385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lnSpcReduction="20000"/>
          </a:bodyPr>
          <a:lstStyle/>
          <a:p>
            <a:pPr lvl="0" algn="ctr"/>
            <a:endParaRPr lang="en-US"/>
          </a:p>
        </p:txBody>
      </p:sp>
      <p:sp>
        <p:nvSpPr>
          <p:cNvPr id="7" name="Rectangle 6">
            <a:extLst>
              <a:ext uri="{FF2B5EF4-FFF2-40B4-BE49-F238E27FC236}">
                <a16:creationId xmlns:a16="http://schemas.microsoft.com/office/drawing/2014/main" id="{B41F2A5F-8345-4DFD-ACF4-D0E0ED9911B4}"/>
              </a:ext>
            </a:extLst>
          </p:cNvPr>
          <p:cNvSpPr/>
          <p:nvPr/>
        </p:nvSpPr>
        <p:spPr>
          <a:xfrm>
            <a:off x="457465" y="6682988"/>
            <a:ext cx="3025700" cy="177448"/>
          </a:xfrm>
          <a:prstGeom prst="rect">
            <a:avLst/>
          </a:prstGeom>
        </p:spPr>
        <p:txBody>
          <a:bodyPr wrap="none">
            <a:noAutofit/>
          </a:bodyPr>
          <a:lstStyle/>
          <a:p>
            <a:r>
              <a:rPr lang="en-GB" sz="1200" baseline="30000" dirty="0">
                <a:solidFill>
                  <a:schemeClr val="tx1"/>
                </a:solidFill>
                <a:latin typeface="Arial" panose="020B0604020202020204" pitchFamily="34" charset="0"/>
              </a:rPr>
              <a:t>IITA is a member of the CGIAR System Organization.</a:t>
            </a:r>
          </a:p>
        </p:txBody>
      </p:sp>
      <p:sp>
        <p:nvSpPr>
          <p:cNvPr id="8" name="Rectangle 7">
            <a:extLst>
              <a:ext uri="{FF2B5EF4-FFF2-40B4-BE49-F238E27FC236}">
                <a16:creationId xmlns:a16="http://schemas.microsoft.com/office/drawing/2014/main" id="{C6EBBBE5-C591-422F-B6BD-45BCA72F6086}"/>
              </a:ext>
            </a:extLst>
          </p:cNvPr>
          <p:cNvSpPr/>
          <p:nvPr/>
        </p:nvSpPr>
        <p:spPr>
          <a:xfrm>
            <a:off x="6981195" y="6636917"/>
            <a:ext cx="1638590" cy="230832"/>
          </a:xfrm>
          <a:prstGeom prst="rect">
            <a:avLst/>
          </a:prstGeom>
        </p:spPr>
        <p:txBody>
          <a:bodyPr wrap="none">
            <a:spAutoFit/>
          </a:bodyPr>
          <a:lstStyle/>
          <a:p>
            <a:r>
              <a:rPr lang="en-GB" sz="900" dirty="0">
                <a:latin typeface="Arial" panose="020B0604020202020204" pitchFamily="34" charset="0"/>
                <a:cs typeface="Arial" panose="020B0604020202020204" pitchFamily="34" charset="0"/>
              </a:rPr>
              <a:t>www.iita.org | www.cgiar.org</a:t>
            </a:r>
          </a:p>
        </p:txBody>
      </p:sp>
      <p:pic>
        <p:nvPicPr>
          <p:cNvPr id="9" name="Picture 8">
            <a:extLst>
              <a:ext uri="{FF2B5EF4-FFF2-40B4-BE49-F238E27FC236}">
                <a16:creationId xmlns:a16="http://schemas.microsoft.com/office/drawing/2014/main" id="{4456C098-E926-4DED-B3A0-AD2E3DE0A8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4672" y="96656"/>
            <a:ext cx="812215" cy="274857"/>
          </a:xfrm>
          <a:prstGeom prst="rect">
            <a:avLst/>
          </a:prstGeom>
        </p:spPr>
      </p:pic>
      <p:sp>
        <p:nvSpPr>
          <p:cNvPr id="6" name="Textfeld 5">
            <a:extLst>
              <a:ext uri="{FF2B5EF4-FFF2-40B4-BE49-F238E27FC236}">
                <a16:creationId xmlns:a16="http://schemas.microsoft.com/office/drawing/2014/main" id="{1572D790-695A-E90B-219A-47892A3BA50F}"/>
              </a:ext>
            </a:extLst>
          </p:cNvPr>
          <p:cNvSpPr txBox="1"/>
          <p:nvPr/>
        </p:nvSpPr>
        <p:spPr>
          <a:xfrm>
            <a:off x="166207" y="1547364"/>
            <a:ext cx="5978482" cy="3970318"/>
          </a:xfrm>
          <a:prstGeom prst="rect">
            <a:avLst/>
          </a:prstGeom>
          <a:noFill/>
        </p:spPr>
        <p:txBody>
          <a:bodyPr wrap="square" rtlCol="0">
            <a:spAutoFit/>
          </a:bodyPr>
          <a:lstStyle/>
          <a:p>
            <a:r>
              <a:rPr lang="en-US" b="1" dirty="0"/>
              <a:t>Objective</a:t>
            </a:r>
            <a:r>
              <a:rPr lang="en-US" dirty="0"/>
              <a:t>: To develop gender-sensitive (transformative?) decision-support tools for farmers to assess risks, challenges, opportunities associated with innovations</a:t>
            </a:r>
            <a:endParaRPr lang="de-DE" dirty="0"/>
          </a:p>
          <a:p>
            <a:endParaRPr lang="en-US" dirty="0"/>
          </a:p>
          <a:p>
            <a:r>
              <a:rPr lang="en-US" b="1" dirty="0"/>
              <a:t>Locations</a:t>
            </a:r>
            <a:r>
              <a:rPr lang="en-US" dirty="0"/>
              <a:t>: Malawi (</a:t>
            </a:r>
            <a:r>
              <a:rPr lang="en-US" dirty="0" err="1"/>
              <a:t>Ntcheu</a:t>
            </a:r>
            <a:r>
              <a:rPr lang="en-US" dirty="0"/>
              <a:t>), Tanzania (</a:t>
            </a:r>
            <a:r>
              <a:rPr lang="en-US" dirty="0" err="1"/>
              <a:t>Kongwa</a:t>
            </a:r>
            <a:r>
              <a:rPr lang="en-US" dirty="0"/>
              <a:t>)</a:t>
            </a:r>
          </a:p>
          <a:p>
            <a:endParaRPr lang="en-US" b="1" dirty="0"/>
          </a:p>
          <a:p>
            <a:r>
              <a:rPr lang="en-US" b="1" dirty="0"/>
              <a:t>Technical innovation</a:t>
            </a:r>
            <a:r>
              <a:rPr lang="en-US" dirty="0"/>
              <a:t>: Tied/box ridges (soil and water conservation practice)</a:t>
            </a:r>
          </a:p>
          <a:p>
            <a:endParaRPr lang="en-US" dirty="0"/>
          </a:p>
          <a:p>
            <a:r>
              <a:rPr lang="en-US" b="1" dirty="0"/>
              <a:t>Team</a:t>
            </a:r>
            <a:r>
              <a:rPr lang="en-US" dirty="0"/>
              <a:t>: Social scientists, Gender Action Learning Systems (GALS) specialists and biophysicists; partners (universities, NGO, young social scientists and development workers)</a:t>
            </a:r>
          </a:p>
          <a:p>
            <a:endParaRPr lang="en-US" dirty="0"/>
          </a:p>
          <a:p>
            <a:r>
              <a:rPr lang="en-US" b="1" dirty="0"/>
              <a:t>Africa RISING (2012-2022)</a:t>
            </a:r>
          </a:p>
        </p:txBody>
      </p:sp>
      <p:pic>
        <p:nvPicPr>
          <p:cNvPr id="11" name="Picture 2">
            <a:extLst>
              <a:ext uri="{FF2B5EF4-FFF2-40B4-BE49-F238E27FC236}">
                <a16:creationId xmlns:a16="http://schemas.microsoft.com/office/drawing/2014/main" id="{7A0DEE69-E494-055D-7153-81A98AEB1FF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224588" y="1850834"/>
            <a:ext cx="2786029" cy="2763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feld 11">
            <a:extLst>
              <a:ext uri="{FF2B5EF4-FFF2-40B4-BE49-F238E27FC236}">
                <a16:creationId xmlns:a16="http://schemas.microsoft.com/office/drawing/2014/main" id="{9B6FD515-6031-0DEE-2997-3E9F6F5DBAED}"/>
              </a:ext>
            </a:extLst>
          </p:cNvPr>
          <p:cNvSpPr txBox="1"/>
          <p:nvPr/>
        </p:nvSpPr>
        <p:spPr>
          <a:xfrm>
            <a:off x="6241775" y="4629010"/>
            <a:ext cx="2026517" cy="246221"/>
          </a:xfrm>
          <a:prstGeom prst="rect">
            <a:avLst/>
          </a:prstGeom>
          <a:noFill/>
        </p:spPr>
        <p:txBody>
          <a:bodyPr wrap="none" rtlCol="0">
            <a:spAutoFit/>
          </a:bodyPr>
          <a:lstStyle/>
          <a:p>
            <a:r>
              <a:rPr lang="en-US" sz="1000" dirty="0"/>
              <a:t>Photo credit: </a:t>
            </a:r>
            <a:r>
              <a:rPr lang="en-US" sz="1000" dirty="0" err="1"/>
              <a:t>Elirehema</a:t>
            </a:r>
            <a:r>
              <a:rPr lang="en-US" sz="1000" dirty="0"/>
              <a:t> </a:t>
            </a:r>
            <a:r>
              <a:rPr lang="en-US" sz="1000" dirty="0" err="1"/>
              <a:t>Swai</a:t>
            </a:r>
            <a:r>
              <a:rPr lang="en-US" sz="1000" dirty="0"/>
              <a:t> (TARI)</a:t>
            </a:r>
          </a:p>
        </p:txBody>
      </p:sp>
    </p:spTree>
    <p:extLst>
      <p:ext uri="{BB962C8B-B14F-4D97-AF65-F5344CB8AC3E}">
        <p14:creationId xmlns:p14="http://schemas.microsoft.com/office/powerpoint/2010/main" val="28694791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1371" y="649258"/>
            <a:ext cx="7826829" cy="931064"/>
          </a:xfrm>
        </p:spPr>
        <p:txBody>
          <a:bodyPr lIns="0" tIns="0" rIns="0" bIns="0" anchor="t" anchorCtr="0">
            <a:normAutofit fontScale="90000"/>
          </a:bodyPr>
          <a:lstStyle/>
          <a:p>
            <a:pPr algn="l"/>
            <a:r>
              <a:rPr lang="en-GB" sz="4000" b="1" dirty="0">
                <a:latin typeface="Calibri" panose="020F0502020204030204" pitchFamily="34" charset="0"/>
                <a:cs typeface="Calibri" panose="020F0502020204030204" pitchFamily="34" charset="0"/>
              </a:rPr>
              <a:t>Why tools for more equitable decisions on innovations?</a:t>
            </a:r>
          </a:p>
        </p:txBody>
      </p:sp>
      <p:sp>
        <p:nvSpPr>
          <p:cNvPr id="3" name="Subtitle 2"/>
          <p:cNvSpPr>
            <a:spLocks noGrp="1"/>
          </p:cNvSpPr>
          <p:nvPr>
            <p:ph type="subTitle" idx="1"/>
          </p:nvPr>
        </p:nvSpPr>
        <p:spPr>
          <a:xfrm>
            <a:off x="258417" y="1814082"/>
            <a:ext cx="8707109" cy="4633496"/>
          </a:xfrm>
        </p:spPr>
        <p:txBody>
          <a:bodyPr lIns="0" tIns="0" rIns="0" bIns="0"/>
          <a:lstStyle/>
          <a:p>
            <a:pPr algn="l"/>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p:txBody>
      </p:sp>
      <p:sp>
        <p:nvSpPr>
          <p:cNvPr id="4" name="Rectangle 3">
            <a:extLst>
              <a:ext uri="{FF2B5EF4-FFF2-40B4-BE49-F238E27FC236}">
                <a16:creationId xmlns:a16="http://schemas.microsoft.com/office/drawing/2014/main" id="{0B9C89EB-8E35-4EDB-B912-94659E6DA281}"/>
              </a:ext>
            </a:extLst>
          </p:cNvPr>
          <p:cNvSpPr/>
          <p:nvPr/>
        </p:nvSpPr>
        <p:spPr>
          <a:xfrm>
            <a:off x="0" y="6611024"/>
            <a:ext cx="6456980" cy="24697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93D8A5F4-B39C-462D-B7D4-6BCEDE62C338}"/>
              </a:ext>
            </a:extLst>
          </p:cNvPr>
          <p:cNvSpPr/>
          <p:nvPr/>
        </p:nvSpPr>
        <p:spPr>
          <a:xfrm>
            <a:off x="6224588" y="6611024"/>
            <a:ext cx="2919412" cy="261419"/>
          </a:xfrm>
          <a:custGeom>
            <a:avLst/>
            <a:gdLst>
              <a:gd name="connsiteX0" fmla="*/ 0 w 2919412"/>
              <a:gd name="connsiteY0" fmla="*/ 0 h 323850"/>
              <a:gd name="connsiteX1" fmla="*/ 2919412 w 2919412"/>
              <a:gd name="connsiteY1" fmla="*/ 0 h 323850"/>
              <a:gd name="connsiteX2" fmla="*/ 2919412 w 2919412"/>
              <a:gd name="connsiteY2" fmla="*/ 323850 h 323850"/>
              <a:gd name="connsiteX3" fmla="*/ 157162 w 2919412"/>
              <a:gd name="connsiteY3" fmla="*/ 323850 h 323850"/>
              <a:gd name="connsiteX4" fmla="*/ 0 w 2919412"/>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9412" h="323850">
                <a:moveTo>
                  <a:pt x="0" y="0"/>
                </a:moveTo>
                <a:lnTo>
                  <a:pt x="2919412" y="0"/>
                </a:lnTo>
                <a:lnTo>
                  <a:pt x="2919412" y="323850"/>
                </a:lnTo>
                <a:lnTo>
                  <a:pt x="157162" y="32385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lnSpcReduction="20000"/>
          </a:bodyPr>
          <a:lstStyle/>
          <a:p>
            <a:pPr lvl="0" algn="ctr"/>
            <a:endParaRPr lang="en-US"/>
          </a:p>
        </p:txBody>
      </p:sp>
      <p:sp>
        <p:nvSpPr>
          <p:cNvPr id="7" name="Rectangle 6">
            <a:extLst>
              <a:ext uri="{FF2B5EF4-FFF2-40B4-BE49-F238E27FC236}">
                <a16:creationId xmlns:a16="http://schemas.microsoft.com/office/drawing/2014/main" id="{B41F2A5F-8345-4DFD-ACF4-D0E0ED9911B4}"/>
              </a:ext>
            </a:extLst>
          </p:cNvPr>
          <p:cNvSpPr/>
          <p:nvPr/>
        </p:nvSpPr>
        <p:spPr>
          <a:xfrm>
            <a:off x="457465" y="6682988"/>
            <a:ext cx="3025700" cy="177448"/>
          </a:xfrm>
          <a:prstGeom prst="rect">
            <a:avLst/>
          </a:prstGeom>
        </p:spPr>
        <p:txBody>
          <a:bodyPr wrap="none">
            <a:noAutofit/>
          </a:bodyPr>
          <a:lstStyle/>
          <a:p>
            <a:r>
              <a:rPr lang="en-GB" sz="1200" baseline="30000" dirty="0">
                <a:solidFill>
                  <a:schemeClr val="tx1"/>
                </a:solidFill>
                <a:latin typeface="Arial" panose="020B0604020202020204" pitchFamily="34" charset="0"/>
              </a:rPr>
              <a:t>IITA is a member of the CGIAR System Organization.</a:t>
            </a:r>
          </a:p>
        </p:txBody>
      </p:sp>
      <p:sp>
        <p:nvSpPr>
          <p:cNvPr id="8" name="Rectangle 7">
            <a:extLst>
              <a:ext uri="{FF2B5EF4-FFF2-40B4-BE49-F238E27FC236}">
                <a16:creationId xmlns:a16="http://schemas.microsoft.com/office/drawing/2014/main" id="{C6EBBBE5-C591-422F-B6BD-45BCA72F6086}"/>
              </a:ext>
            </a:extLst>
          </p:cNvPr>
          <p:cNvSpPr/>
          <p:nvPr/>
        </p:nvSpPr>
        <p:spPr>
          <a:xfrm>
            <a:off x="6981195" y="6636917"/>
            <a:ext cx="1638590" cy="230832"/>
          </a:xfrm>
          <a:prstGeom prst="rect">
            <a:avLst/>
          </a:prstGeom>
        </p:spPr>
        <p:txBody>
          <a:bodyPr wrap="none">
            <a:spAutoFit/>
          </a:bodyPr>
          <a:lstStyle/>
          <a:p>
            <a:r>
              <a:rPr lang="en-GB" sz="900" dirty="0">
                <a:latin typeface="Arial" panose="020B0604020202020204" pitchFamily="34" charset="0"/>
                <a:cs typeface="Arial" panose="020B0604020202020204" pitchFamily="34" charset="0"/>
              </a:rPr>
              <a:t>www.iita.org | www.cgiar.org</a:t>
            </a:r>
          </a:p>
        </p:txBody>
      </p:sp>
      <p:pic>
        <p:nvPicPr>
          <p:cNvPr id="9" name="Picture 8">
            <a:extLst>
              <a:ext uri="{FF2B5EF4-FFF2-40B4-BE49-F238E27FC236}">
                <a16:creationId xmlns:a16="http://schemas.microsoft.com/office/drawing/2014/main" id="{4456C098-E926-4DED-B3A0-AD2E3DE0A8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4672" y="96656"/>
            <a:ext cx="812215" cy="274857"/>
          </a:xfrm>
          <a:prstGeom prst="rect">
            <a:avLst/>
          </a:prstGeom>
        </p:spPr>
      </p:pic>
      <p:sp>
        <p:nvSpPr>
          <p:cNvPr id="14" name="Textfeld 13">
            <a:extLst>
              <a:ext uri="{FF2B5EF4-FFF2-40B4-BE49-F238E27FC236}">
                <a16:creationId xmlns:a16="http://schemas.microsoft.com/office/drawing/2014/main" id="{86D129F8-3B54-7F4D-DC6E-6C73E7A0D636}"/>
              </a:ext>
            </a:extLst>
          </p:cNvPr>
          <p:cNvSpPr txBox="1"/>
          <p:nvPr/>
        </p:nvSpPr>
        <p:spPr>
          <a:xfrm>
            <a:off x="475791" y="5498355"/>
            <a:ext cx="5927552" cy="461665"/>
          </a:xfrm>
          <a:prstGeom prst="rect">
            <a:avLst/>
          </a:prstGeom>
          <a:noFill/>
        </p:spPr>
        <p:txBody>
          <a:bodyPr wrap="square" rtlCol="0">
            <a:spAutoFit/>
          </a:bodyPr>
          <a:lstStyle/>
          <a:p>
            <a:r>
              <a:rPr lang="en-US" sz="1200" dirty="0"/>
              <a:t>IITA/Africa RISING study on soil and water conservation practices in Tanzania (2019), multiple responses were possible</a:t>
            </a:r>
          </a:p>
        </p:txBody>
      </p:sp>
      <p:graphicFrame>
        <p:nvGraphicFramePr>
          <p:cNvPr id="15" name="Tabelle 14">
            <a:extLst>
              <a:ext uri="{FF2B5EF4-FFF2-40B4-BE49-F238E27FC236}">
                <a16:creationId xmlns:a16="http://schemas.microsoft.com/office/drawing/2014/main" id="{97FA7957-7493-6F0F-109F-B86DF0A49ECF}"/>
              </a:ext>
            </a:extLst>
          </p:cNvPr>
          <p:cNvGraphicFramePr>
            <a:graphicFrameLocks noGrp="1"/>
          </p:cNvGraphicFramePr>
          <p:nvPr>
            <p:extLst>
              <p:ext uri="{D42A27DB-BD31-4B8C-83A1-F6EECF244321}">
                <p14:modId xmlns:p14="http://schemas.microsoft.com/office/powerpoint/2010/main" val="2257110560"/>
              </p:ext>
            </p:extLst>
          </p:nvPr>
        </p:nvGraphicFramePr>
        <p:xfrm>
          <a:off x="534672" y="2120323"/>
          <a:ext cx="5868670" cy="3277999"/>
        </p:xfrm>
        <a:graphic>
          <a:graphicData uri="http://schemas.openxmlformats.org/drawingml/2006/table">
            <a:tbl>
              <a:tblPr firstRow="1" firstCol="1" bandRow="1">
                <a:tableStyleId>{5C22544A-7EE6-4342-B048-85BDC9FD1C3A}</a:tableStyleId>
              </a:tblPr>
              <a:tblGrid>
                <a:gridCol w="2588895">
                  <a:extLst>
                    <a:ext uri="{9D8B030D-6E8A-4147-A177-3AD203B41FA5}">
                      <a16:colId xmlns:a16="http://schemas.microsoft.com/office/drawing/2014/main" val="516712177"/>
                    </a:ext>
                  </a:extLst>
                </a:gridCol>
                <a:gridCol w="1170305">
                  <a:extLst>
                    <a:ext uri="{9D8B030D-6E8A-4147-A177-3AD203B41FA5}">
                      <a16:colId xmlns:a16="http://schemas.microsoft.com/office/drawing/2014/main" val="4166405527"/>
                    </a:ext>
                  </a:extLst>
                </a:gridCol>
                <a:gridCol w="1170305">
                  <a:extLst>
                    <a:ext uri="{9D8B030D-6E8A-4147-A177-3AD203B41FA5}">
                      <a16:colId xmlns:a16="http://schemas.microsoft.com/office/drawing/2014/main" val="4111919075"/>
                    </a:ext>
                  </a:extLst>
                </a:gridCol>
                <a:gridCol w="939165">
                  <a:extLst>
                    <a:ext uri="{9D8B030D-6E8A-4147-A177-3AD203B41FA5}">
                      <a16:colId xmlns:a16="http://schemas.microsoft.com/office/drawing/2014/main" val="3396470348"/>
                    </a:ext>
                  </a:extLst>
                </a:gridCol>
              </a:tblGrid>
              <a:tr h="182880">
                <a:tc>
                  <a:txBody>
                    <a:bodyPr/>
                    <a:lstStyle/>
                    <a:p>
                      <a:pPr>
                        <a:lnSpc>
                          <a:spcPct val="107000"/>
                        </a:lnSpc>
                        <a:spcAft>
                          <a:spcPts val="800"/>
                        </a:spcAft>
                      </a:pPr>
                      <a:r>
                        <a:rPr lang="en-GB" sz="1800" dirty="0">
                          <a:effectLst/>
                        </a:rPr>
                        <a:t>Who in the household ...?</a:t>
                      </a:r>
                    </a:p>
                    <a:p>
                      <a:pPr>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(Dual adult households)</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tc>
                  <a:txBody>
                    <a:bodyPr/>
                    <a:lstStyle/>
                    <a:p>
                      <a:pPr algn="ctr">
                        <a:lnSpc>
                          <a:spcPct val="107000"/>
                        </a:lnSpc>
                        <a:spcAft>
                          <a:spcPts val="800"/>
                        </a:spcAft>
                      </a:pPr>
                      <a:r>
                        <a:rPr lang="en-GB" sz="1800">
                          <a:effectLst/>
                        </a:rPr>
                        <a:t>Man</a:t>
                      </a:r>
                      <a:endParaRPr lang="de-DE"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tc>
                  <a:txBody>
                    <a:bodyPr/>
                    <a:lstStyle/>
                    <a:p>
                      <a:pPr algn="ctr">
                        <a:lnSpc>
                          <a:spcPct val="107000"/>
                        </a:lnSpc>
                        <a:spcAft>
                          <a:spcPts val="800"/>
                        </a:spcAft>
                      </a:pPr>
                      <a:r>
                        <a:rPr lang="en-GB" sz="1800">
                          <a:effectLst/>
                        </a:rPr>
                        <a:t>Woman</a:t>
                      </a:r>
                      <a:endParaRPr lang="de-DE"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tc>
                  <a:txBody>
                    <a:bodyPr/>
                    <a:lstStyle/>
                    <a:p>
                      <a:pPr algn="ctr">
                        <a:lnSpc>
                          <a:spcPct val="107000"/>
                        </a:lnSpc>
                        <a:spcAft>
                          <a:spcPts val="800"/>
                        </a:spcAft>
                      </a:pPr>
                      <a:r>
                        <a:rPr lang="en-GB" sz="1800">
                          <a:effectLst/>
                        </a:rPr>
                        <a:t>Adult Child</a:t>
                      </a:r>
                      <a:endParaRPr lang="de-DE"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extLst>
                  <a:ext uri="{0D108BD9-81ED-4DB2-BD59-A6C34878D82A}">
                    <a16:rowId xmlns:a16="http://schemas.microsoft.com/office/drawing/2014/main" val="3512885589"/>
                  </a:ext>
                </a:extLst>
              </a:tr>
              <a:tr h="182880">
                <a:tc>
                  <a:txBody>
                    <a:bodyPr/>
                    <a:lstStyle/>
                    <a:p>
                      <a:pPr>
                        <a:lnSpc>
                          <a:spcPct val="107000"/>
                        </a:lnSpc>
                        <a:spcAft>
                          <a:spcPts val="800"/>
                        </a:spcAft>
                      </a:pPr>
                      <a:r>
                        <a:rPr lang="en-GB" sz="1800" dirty="0">
                          <a:effectLst/>
                        </a:rPr>
                        <a:t>Was the first to receive information on tied ridges (n = 49)?</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tc>
                  <a:txBody>
                    <a:bodyPr/>
                    <a:lstStyle/>
                    <a:p>
                      <a:pPr algn="ctr">
                        <a:lnSpc>
                          <a:spcPct val="107000"/>
                        </a:lnSpc>
                        <a:spcAft>
                          <a:spcPts val="800"/>
                        </a:spcAft>
                      </a:pPr>
                      <a:r>
                        <a:rPr lang="en-GB" sz="1800" dirty="0">
                          <a:effectLst/>
                        </a:rPr>
                        <a:t>65.3%</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a:txBody>
                    <a:bodyPr/>
                    <a:lstStyle/>
                    <a:p>
                      <a:pPr algn="ctr">
                        <a:lnSpc>
                          <a:spcPct val="107000"/>
                        </a:lnSpc>
                        <a:spcAft>
                          <a:spcPts val="800"/>
                        </a:spcAft>
                      </a:pPr>
                      <a:r>
                        <a:rPr lang="en-GB" sz="1800" dirty="0">
                          <a:effectLst/>
                        </a:rPr>
                        <a:t>30.6%</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a:txBody>
                    <a:bodyPr/>
                    <a:lstStyle/>
                    <a:p>
                      <a:pPr algn="ctr">
                        <a:lnSpc>
                          <a:spcPct val="107000"/>
                        </a:lnSpc>
                        <a:spcAft>
                          <a:spcPts val="800"/>
                        </a:spcAft>
                      </a:pPr>
                      <a:r>
                        <a:rPr lang="en-GB" sz="1800" dirty="0">
                          <a:effectLst/>
                        </a:rPr>
                        <a:t>4.1%</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extLst>
                  <a:ext uri="{0D108BD9-81ED-4DB2-BD59-A6C34878D82A}">
                    <a16:rowId xmlns:a16="http://schemas.microsoft.com/office/drawing/2014/main" val="204794553"/>
                  </a:ext>
                </a:extLst>
              </a:tr>
              <a:tr h="182880">
                <a:tc>
                  <a:txBody>
                    <a:bodyPr/>
                    <a:lstStyle/>
                    <a:p>
                      <a:pPr>
                        <a:lnSpc>
                          <a:spcPct val="107000"/>
                        </a:lnSpc>
                        <a:spcAft>
                          <a:spcPts val="800"/>
                        </a:spcAft>
                      </a:pPr>
                      <a:r>
                        <a:rPr lang="en-GB" sz="1800">
                          <a:effectLst/>
                        </a:rPr>
                        <a:t>Attended trainings on building and maintaining tied ridges (n = 59)?</a:t>
                      </a:r>
                      <a:endParaRPr lang="de-DE"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tc>
                  <a:txBody>
                    <a:bodyPr/>
                    <a:lstStyle/>
                    <a:p>
                      <a:pPr algn="ctr">
                        <a:lnSpc>
                          <a:spcPct val="107000"/>
                        </a:lnSpc>
                        <a:spcAft>
                          <a:spcPts val="800"/>
                        </a:spcAft>
                      </a:pPr>
                      <a:r>
                        <a:rPr lang="en-GB" sz="1800" dirty="0">
                          <a:effectLst/>
                        </a:rPr>
                        <a:t>59.3%</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a:txBody>
                    <a:bodyPr/>
                    <a:lstStyle/>
                    <a:p>
                      <a:pPr algn="ctr">
                        <a:lnSpc>
                          <a:spcPct val="107000"/>
                        </a:lnSpc>
                        <a:spcAft>
                          <a:spcPts val="800"/>
                        </a:spcAft>
                      </a:pPr>
                      <a:r>
                        <a:rPr lang="en-GB" sz="1800" dirty="0">
                          <a:effectLst/>
                        </a:rPr>
                        <a:t>33.9%</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a:txBody>
                    <a:bodyPr/>
                    <a:lstStyle/>
                    <a:p>
                      <a:pPr algn="ctr">
                        <a:lnSpc>
                          <a:spcPct val="107000"/>
                        </a:lnSpc>
                        <a:spcAft>
                          <a:spcPts val="800"/>
                        </a:spcAft>
                      </a:pPr>
                      <a:r>
                        <a:rPr lang="en-GB" sz="1800" dirty="0">
                          <a:effectLst/>
                        </a:rPr>
                        <a:t>6.8%</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extLst>
                  <a:ext uri="{0D108BD9-81ED-4DB2-BD59-A6C34878D82A}">
                    <a16:rowId xmlns:a16="http://schemas.microsoft.com/office/drawing/2014/main" val="1937488898"/>
                  </a:ext>
                </a:extLst>
              </a:tr>
              <a:tr h="182880">
                <a:tc>
                  <a:txBody>
                    <a:bodyPr/>
                    <a:lstStyle/>
                    <a:p>
                      <a:pPr>
                        <a:lnSpc>
                          <a:spcPct val="107000"/>
                        </a:lnSpc>
                        <a:spcAft>
                          <a:spcPts val="800"/>
                        </a:spcAft>
                      </a:pPr>
                      <a:r>
                        <a:rPr lang="en-GB" sz="1800" dirty="0">
                          <a:effectLst/>
                        </a:rPr>
                        <a:t>Was involved in the decision to establish tied ridges (n = 53)?</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tc>
                  <a:txBody>
                    <a:bodyPr/>
                    <a:lstStyle/>
                    <a:p>
                      <a:pPr algn="ctr">
                        <a:lnSpc>
                          <a:spcPct val="107000"/>
                        </a:lnSpc>
                        <a:spcAft>
                          <a:spcPts val="800"/>
                        </a:spcAft>
                      </a:pPr>
                      <a:r>
                        <a:rPr lang="en-GB" sz="1800" dirty="0">
                          <a:effectLst/>
                        </a:rPr>
                        <a:t>73.6%</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a:txBody>
                    <a:bodyPr/>
                    <a:lstStyle/>
                    <a:p>
                      <a:pPr algn="ctr">
                        <a:lnSpc>
                          <a:spcPct val="107000"/>
                        </a:lnSpc>
                        <a:spcAft>
                          <a:spcPts val="800"/>
                        </a:spcAft>
                      </a:pPr>
                      <a:r>
                        <a:rPr lang="en-GB" sz="1800" dirty="0">
                          <a:effectLst/>
                        </a:rPr>
                        <a:t>26.4%</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a:txBody>
                    <a:bodyPr/>
                    <a:lstStyle/>
                    <a:p>
                      <a:pPr algn="ctr">
                        <a:lnSpc>
                          <a:spcPct val="107000"/>
                        </a:lnSpc>
                        <a:spcAft>
                          <a:spcPts val="800"/>
                        </a:spcAft>
                      </a:pPr>
                      <a:r>
                        <a:rPr lang="en-GB" sz="1800" dirty="0">
                          <a:effectLst/>
                        </a:rPr>
                        <a:t>0%</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extLst>
                  <a:ext uri="{0D108BD9-81ED-4DB2-BD59-A6C34878D82A}">
                    <a16:rowId xmlns:a16="http://schemas.microsoft.com/office/drawing/2014/main" val="2693778424"/>
                  </a:ext>
                </a:extLst>
              </a:tr>
            </a:tbl>
          </a:graphicData>
        </a:graphic>
      </p:graphicFrame>
      <p:sp>
        <p:nvSpPr>
          <p:cNvPr id="17" name="Textfeld 16">
            <a:extLst>
              <a:ext uri="{FF2B5EF4-FFF2-40B4-BE49-F238E27FC236}">
                <a16:creationId xmlns:a16="http://schemas.microsoft.com/office/drawing/2014/main" id="{67F958A9-F418-06A4-3CCE-2D94526D9C8C}"/>
              </a:ext>
            </a:extLst>
          </p:cNvPr>
          <p:cNvSpPr txBox="1"/>
          <p:nvPr/>
        </p:nvSpPr>
        <p:spPr>
          <a:xfrm>
            <a:off x="6635454" y="2120323"/>
            <a:ext cx="2330072" cy="2862322"/>
          </a:xfrm>
          <a:prstGeom prst="rect">
            <a:avLst/>
          </a:prstGeom>
          <a:noFill/>
        </p:spPr>
        <p:txBody>
          <a:bodyPr wrap="square" rtlCol="0">
            <a:spAutoFit/>
          </a:bodyPr>
          <a:lstStyle/>
          <a:p>
            <a:r>
              <a:rPr lang="en-US" dirty="0"/>
              <a:t>Necessity of</a:t>
            </a:r>
          </a:p>
          <a:p>
            <a:pPr marL="285750" indent="-285750">
              <a:buFont typeface="Arial" panose="020B0604020202020204" pitchFamily="34" charset="0"/>
              <a:buChar char="•"/>
            </a:pPr>
            <a:r>
              <a:rPr lang="en-US" dirty="0"/>
              <a:t>Increasing women’s participation in extension activities</a:t>
            </a:r>
          </a:p>
          <a:p>
            <a:pPr marL="285750" indent="-285750">
              <a:buFont typeface="Arial" panose="020B0604020202020204" pitchFamily="34" charset="0"/>
              <a:buChar char="•"/>
            </a:pPr>
            <a:r>
              <a:rPr lang="en-US" dirty="0"/>
              <a:t>Developing gender-sensitive/ transformative decision support tools for women and men farmers</a:t>
            </a:r>
          </a:p>
        </p:txBody>
      </p:sp>
    </p:spTree>
    <p:extLst>
      <p:ext uri="{BB962C8B-B14F-4D97-AF65-F5344CB8AC3E}">
        <p14:creationId xmlns:p14="http://schemas.microsoft.com/office/powerpoint/2010/main" val="12620089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1371" y="649257"/>
            <a:ext cx="7826829" cy="964137"/>
          </a:xfrm>
        </p:spPr>
        <p:txBody>
          <a:bodyPr lIns="0" tIns="0" rIns="0" bIns="0" anchor="t" anchorCtr="0">
            <a:normAutofit fontScale="90000"/>
          </a:bodyPr>
          <a:lstStyle/>
          <a:p>
            <a:pPr algn="l"/>
            <a:r>
              <a:rPr lang="en-GB" sz="4000" b="1" dirty="0">
                <a:latin typeface="Calibri" panose="020F0502020204030204" pitchFamily="34" charset="0"/>
                <a:cs typeface="Calibri" panose="020F0502020204030204" pitchFamily="34" charset="0"/>
              </a:rPr>
              <a:t>What is a gender-transformative approach?</a:t>
            </a:r>
          </a:p>
        </p:txBody>
      </p:sp>
      <p:sp>
        <p:nvSpPr>
          <p:cNvPr id="3" name="Subtitle 2"/>
          <p:cNvSpPr>
            <a:spLocks noGrp="1"/>
          </p:cNvSpPr>
          <p:nvPr>
            <p:ph type="subTitle" idx="1"/>
          </p:nvPr>
        </p:nvSpPr>
        <p:spPr>
          <a:xfrm>
            <a:off x="814388" y="1618089"/>
            <a:ext cx="7643810" cy="4675367"/>
          </a:xfrm>
        </p:spPr>
        <p:txBody>
          <a:bodyPr lIns="0" tIns="0" rIns="0" bIns="0"/>
          <a:lstStyle/>
          <a:p>
            <a:pPr algn="l"/>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algn="l"/>
            <a:r>
              <a:rPr lang="en-US" sz="1200" dirty="0"/>
              <a:t>(Adapted from IGWG 2017 in Fischer 2022)</a:t>
            </a:r>
            <a:endParaRPr lang="de-DE" sz="1200" dirty="0"/>
          </a:p>
          <a:p>
            <a:pPr marL="342900" indent="-342900" algn="l">
              <a:buFont typeface="Arial" panose="020B0604020202020204" pitchFamily="34" charset="0"/>
              <a:buChar char="•"/>
            </a:pPr>
            <a:endParaRPr lang="en-GB" dirty="0"/>
          </a:p>
          <a:p>
            <a:pPr algn="l"/>
            <a:r>
              <a:rPr lang="en-US" dirty="0"/>
              <a:t>A gender-transformative approach addresses the underlying causes of gender inequalities in uptake of innovations – and this includes norms and power relations. </a:t>
            </a:r>
            <a:endParaRPr lang="en-GB" dirty="0"/>
          </a:p>
          <a:p>
            <a:pPr marL="342900" indent="-342900" algn="l">
              <a:buFont typeface="Arial" panose="020B0604020202020204" pitchFamily="34" charset="0"/>
              <a:buChar char="•"/>
            </a:pPr>
            <a:endParaRPr lang="en-GB" dirty="0"/>
          </a:p>
        </p:txBody>
      </p:sp>
      <p:sp>
        <p:nvSpPr>
          <p:cNvPr id="4" name="Rectangle 3">
            <a:extLst>
              <a:ext uri="{FF2B5EF4-FFF2-40B4-BE49-F238E27FC236}">
                <a16:creationId xmlns:a16="http://schemas.microsoft.com/office/drawing/2014/main" id="{0B9C89EB-8E35-4EDB-B912-94659E6DA281}"/>
              </a:ext>
            </a:extLst>
          </p:cNvPr>
          <p:cNvSpPr/>
          <p:nvPr/>
        </p:nvSpPr>
        <p:spPr>
          <a:xfrm>
            <a:off x="0" y="6611024"/>
            <a:ext cx="6456980" cy="24697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93D8A5F4-B39C-462D-B7D4-6BCEDE62C338}"/>
              </a:ext>
            </a:extLst>
          </p:cNvPr>
          <p:cNvSpPr/>
          <p:nvPr/>
        </p:nvSpPr>
        <p:spPr>
          <a:xfrm>
            <a:off x="6224588" y="6611024"/>
            <a:ext cx="2919412" cy="261419"/>
          </a:xfrm>
          <a:custGeom>
            <a:avLst/>
            <a:gdLst>
              <a:gd name="connsiteX0" fmla="*/ 0 w 2919412"/>
              <a:gd name="connsiteY0" fmla="*/ 0 h 323850"/>
              <a:gd name="connsiteX1" fmla="*/ 2919412 w 2919412"/>
              <a:gd name="connsiteY1" fmla="*/ 0 h 323850"/>
              <a:gd name="connsiteX2" fmla="*/ 2919412 w 2919412"/>
              <a:gd name="connsiteY2" fmla="*/ 323850 h 323850"/>
              <a:gd name="connsiteX3" fmla="*/ 157162 w 2919412"/>
              <a:gd name="connsiteY3" fmla="*/ 323850 h 323850"/>
              <a:gd name="connsiteX4" fmla="*/ 0 w 2919412"/>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9412" h="323850">
                <a:moveTo>
                  <a:pt x="0" y="0"/>
                </a:moveTo>
                <a:lnTo>
                  <a:pt x="2919412" y="0"/>
                </a:lnTo>
                <a:lnTo>
                  <a:pt x="2919412" y="323850"/>
                </a:lnTo>
                <a:lnTo>
                  <a:pt x="157162" y="32385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lnSpcReduction="20000"/>
          </a:bodyPr>
          <a:lstStyle/>
          <a:p>
            <a:pPr lvl="0" algn="ctr"/>
            <a:endParaRPr lang="en-US"/>
          </a:p>
        </p:txBody>
      </p:sp>
      <p:sp>
        <p:nvSpPr>
          <p:cNvPr id="7" name="Rectangle 6">
            <a:extLst>
              <a:ext uri="{FF2B5EF4-FFF2-40B4-BE49-F238E27FC236}">
                <a16:creationId xmlns:a16="http://schemas.microsoft.com/office/drawing/2014/main" id="{B41F2A5F-8345-4DFD-ACF4-D0E0ED9911B4}"/>
              </a:ext>
            </a:extLst>
          </p:cNvPr>
          <p:cNvSpPr/>
          <p:nvPr/>
        </p:nvSpPr>
        <p:spPr>
          <a:xfrm>
            <a:off x="457465" y="6682988"/>
            <a:ext cx="3025700" cy="177448"/>
          </a:xfrm>
          <a:prstGeom prst="rect">
            <a:avLst/>
          </a:prstGeom>
        </p:spPr>
        <p:txBody>
          <a:bodyPr wrap="none">
            <a:noAutofit/>
          </a:bodyPr>
          <a:lstStyle/>
          <a:p>
            <a:r>
              <a:rPr lang="en-GB" sz="1200" baseline="30000" dirty="0">
                <a:solidFill>
                  <a:schemeClr val="tx1"/>
                </a:solidFill>
                <a:latin typeface="Arial" panose="020B0604020202020204" pitchFamily="34" charset="0"/>
              </a:rPr>
              <a:t>IITA is a member of the CGIAR System Organization.</a:t>
            </a:r>
          </a:p>
        </p:txBody>
      </p:sp>
      <p:sp>
        <p:nvSpPr>
          <p:cNvPr id="8" name="Rectangle 7">
            <a:extLst>
              <a:ext uri="{FF2B5EF4-FFF2-40B4-BE49-F238E27FC236}">
                <a16:creationId xmlns:a16="http://schemas.microsoft.com/office/drawing/2014/main" id="{C6EBBBE5-C591-422F-B6BD-45BCA72F6086}"/>
              </a:ext>
            </a:extLst>
          </p:cNvPr>
          <p:cNvSpPr/>
          <p:nvPr/>
        </p:nvSpPr>
        <p:spPr>
          <a:xfrm>
            <a:off x="6981195" y="6636917"/>
            <a:ext cx="1638590" cy="230832"/>
          </a:xfrm>
          <a:prstGeom prst="rect">
            <a:avLst/>
          </a:prstGeom>
        </p:spPr>
        <p:txBody>
          <a:bodyPr wrap="none">
            <a:spAutoFit/>
          </a:bodyPr>
          <a:lstStyle/>
          <a:p>
            <a:r>
              <a:rPr lang="en-GB" sz="900" dirty="0">
                <a:latin typeface="Arial" panose="020B0604020202020204" pitchFamily="34" charset="0"/>
                <a:cs typeface="Arial" panose="020B0604020202020204" pitchFamily="34" charset="0"/>
              </a:rPr>
              <a:t>www.iita.org | www.cgiar.org</a:t>
            </a:r>
          </a:p>
        </p:txBody>
      </p:sp>
      <p:pic>
        <p:nvPicPr>
          <p:cNvPr id="9" name="Picture 8">
            <a:extLst>
              <a:ext uri="{FF2B5EF4-FFF2-40B4-BE49-F238E27FC236}">
                <a16:creationId xmlns:a16="http://schemas.microsoft.com/office/drawing/2014/main" id="{4456C098-E926-4DED-B3A0-AD2E3DE0A8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4672" y="96656"/>
            <a:ext cx="812215" cy="274857"/>
          </a:xfrm>
          <a:prstGeom prst="rect">
            <a:avLst/>
          </a:prstGeom>
        </p:spPr>
      </p:pic>
      <p:pic>
        <p:nvPicPr>
          <p:cNvPr id="12" name="Grafik 11">
            <a:extLst>
              <a:ext uri="{FF2B5EF4-FFF2-40B4-BE49-F238E27FC236}">
                <a16:creationId xmlns:a16="http://schemas.microsoft.com/office/drawing/2014/main" id="{F64E3945-A354-60AF-E68A-2A2B2ECC43EC}"/>
              </a:ext>
            </a:extLst>
          </p:cNvPr>
          <p:cNvPicPr>
            <a:picLocks noChangeAspect="1"/>
          </p:cNvPicPr>
          <p:nvPr/>
        </p:nvPicPr>
        <p:blipFill>
          <a:blip r:embed="rId3"/>
          <a:stretch>
            <a:fillRect/>
          </a:stretch>
        </p:blipFill>
        <p:spPr>
          <a:xfrm>
            <a:off x="631368" y="1930961"/>
            <a:ext cx="5447925" cy="2040963"/>
          </a:xfrm>
          <a:prstGeom prst="rect">
            <a:avLst/>
          </a:prstGeom>
        </p:spPr>
      </p:pic>
    </p:spTree>
    <p:extLst>
      <p:ext uri="{BB962C8B-B14F-4D97-AF65-F5344CB8AC3E}">
        <p14:creationId xmlns:p14="http://schemas.microsoft.com/office/powerpoint/2010/main" val="25551568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1371" y="649257"/>
            <a:ext cx="7826829" cy="964137"/>
          </a:xfrm>
        </p:spPr>
        <p:txBody>
          <a:bodyPr lIns="0" tIns="0" rIns="0" bIns="0" anchor="t" anchorCtr="0">
            <a:normAutofit fontScale="90000"/>
          </a:bodyPr>
          <a:lstStyle/>
          <a:p>
            <a:pPr algn="l"/>
            <a:r>
              <a:rPr lang="en-GB" sz="4000" b="1" dirty="0">
                <a:latin typeface="Calibri" panose="020F0502020204030204" pitchFamily="34" charset="0"/>
                <a:cs typeface="Calibri" panose="020F0502020204030204" pitchFamily="34" charset="0"/>
              </a:rPr>
              <a:t>How can social and technical changes be promoted in an integrated manner?</a:t>
            </a:r>
          </a:p>
        </p:txBody>
      </p:sp>
      <p:sp>
        <p:nvSpPr>
          <p:cNvPr id="3" name="Subtitle 2"/>
          <p:cNvSpPr>
            <a:spLocks noGrp="1"/>
          </p:cNvSpPr>
          <p:nvPr>
            <p:ph type="subTitle" idx="1"/>
          </p:nvPr>
        </p:nvSpPr>
        <p:spPr>
          <a:xfrm>
            <a:off x="631371" y="1618089"/>
            <a:ext cx="7826827" cy="4675367"/>
          </a:xfrm>
        </p:spPr>
        <p:txBody>
          <a:bodyPr lIns="0" tIns="0" rIns="0" bIns="0"/>
          <a:lstStyle/>
          <a:p>
            <a:pPr algn="l"/>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p:txBody>
      </p:sp>
      <p:sp>
        <p:nvSpPr>
          <p:cNvPr id="4" name="Rectangle 3">
            <a:extLst>
              <a:ext uri="{FF2B5EF4-FFF2-40B4-BE49-F238E27FC236}">
                <a16:creationId xmlns:a16="http://schemas.microsoft.com/office/drawing/2014/main" id="{0B9C89EB-8E35-4EDB-B912-94659E6DA281}"/>
              </a:ext>
            </a:extLst>
          </p:cNvPr>
          <p:cNvSpPr/>
          <p:nvPr/>
        </p:nvSpPr>
        <p:spPr>
          <a:xfrm>
            <a:off x="0" y="6611024"/>
            <a:ext cx="6456980" cy="24697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93D8A5F4-B39C-462D-B7D4-6BCEDE62C338}"/>
              </a:ext>
            </a:extLst>
          </p:cNvPr>
          <p:cNvSpPr/>
          <p:nvPr/>
        </p:nvSpPr>
        <p:spPr>
          <a:xfrm>
            <a:off x="6224588" y="6611024"/>
            <a:ext cx="2919412" cy="261419"/>
          </a:xfrm>
          <a:custGeom>
            <a:avLst/>
            <a:gdLst>
              <a:gd name="connsiteX0" fmla="*/ 0 w 2919412"/>
              <a:gd name="connsiteY0" fmla="*/ 0 h 323850"/>
              <a:gd name="connsiteX1" fmla="*/ 2919412 w 2919412"/>
              <a:gd name="connsiteY1" fmla="*/ 0 h 323850"/>
              <a:gd name="connsiteX2" fmla="*/ 2919412 w 2919412"/>
              <a:gd name="connsiteY2" fmla="*/ 323850 h 323850"/>
              <a:gd name="connsiteX3" fmla="*/ 157162 w 2919412"/>
              <a:gd name="connsiteY3" fmla="*/ 323850 h 323850"/>
              <a:gd name="connsiteX4" fmla="*/ 0 w 2919412"/>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9412" h="323850">
                <a:moveTo>
                  <a:pt x="0" y="0"/>
                </a:moveTo>
                <a:lnTo>
                  <a:pt x="2919412" y="0"/>
                </a:lnTo>
                <a:lnTo>
                  <a:pt x="2919412" y="323850"/>
                </a:lnTo>
                <a:lnTo>
                  <a:pt x="157162" y="32385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lnSpcReduction="20000"/>
          </a:bodyPr>
          <a:lstStyle/>
          <a:p>
            <a:pPr lvl="0" algn="ctr"/>
            <a:endParaRPr lang="en-US"/>
          </a:p>
        </p:txBody>
      </p:sp>
      <p:sp>
        <p:nvSpPr>
          <p:cNvPr id="7" name="Rectangle 6">
            <a:extLst>
              <a:ext uri="{FF2B5EF4-FFF2-40B4-BE49-F238E27FC236}">
                <a16:creationId xmlns:a16="http://schemas.microsoft.com/office/drawing/2014/main" id="{B41F2A5F-8345-4DFD-ACF4-D0E0ED9911B4}"/>
              </a:ext>
            </a:extLst>
          </p:cNvPr>
          <p:cNvSpPr/>
          <p:nvPr/>
        </p:nvSpPr>
        <p:spPr>
          <a:xfrm>
            <a:off x="457465" y="6682988"/>
            <a:ext cx="3025700" cy="177448"/>
          </a:xfrm>
          <a:prstGeom prst="rect">
            <a:avLst/>
          </a:prstGeom>
        </p:spPr>
        <p:txBody>
          <a:bodyPr wrap="none">
            <a:noAutofit/>
          </a:bodyPr>
          <a:lstStyle/>
          <a:p>
            <a:r>
              <a:rPr lang="en-GB" sz="1200" baseline="30000" dirty="0">
                <a:solidFill>
                  <a:schemeClr val="tx1"/>
                </a:solidFill>
                <a:latin typeface="Arial" panose="020B0604020202020204" pitchFamily="34" charset="0"/>
              </a:rPr>
              <a:t>IITA is a member of the CGIAR System Organization.</a:t>
            </a:r>
          </a:p>
        </p:txBody>
      </p:sp>
      <p:sp>
        <p:nvSpPr>
          <p:cNvPr id="8" name="Rectangle 7">
            <a:extLst>
              <a:ext uri="{FF2B5EF4-FFF2-40B4-BE49-F238E27FC236}">
                <a16:creationId xmlns:a16="http://schemas.microsoft.com/office/drawing/2014/main" id="{C6EBBBE5-C591-422F-B6BD-45BCA72F6086}"/>
              </a:ext>
            </a:extLst>
          </p:cNvPr>
          <p:cNvSpPr/>
          <p:nvPr/>
        </p:nvSpPr>
        <p:spPr>
          <a:xfrm>
            <a:off x="6981195" y="6636917"/>
            <a:ext cx="1638590" cy="230832"/>
          </a:xfrm>
          <a:prstGeom prst="rect">
            <a:avLst/>
          </a:prstGeom>
        </p:spPr>
        <p:txBody>
          <a:bodyPr wrap="none">
            <a:spAutoFit/>
          </a:bodyPr>
          <a:lstStyle/>
          <a:p>
            <a:r>
              <a:rPr lang="en-GB" sz="900" dirty="0">
                <a:latin typeface="Arial" panose="020B0604020202020204" pitchFamily="34" charset="0"/>
                <a:cs typeface="Arial" panose="020B0604020202020204" pitchFamily="34" charset="0"/>
              </a:rPr>
              <a:t>www.iita.org | www.cgiar.org</a:t>
            </a:r>
          </a:p>
        </p:txBody>
      </p:sp>
      <p:pic>
        <p:nvPicPr>
          <p:cNvPr id="9" name="Picture 8">
            <a:extLst>
              <a:ext uri="{FF2B5EF4-FFF2-40B4-BE49-F238E27FC236}">
                <a16:creationId xmlns:a16="http://schemas.microsoft.com/office/drawing/2014/main" id="{4456C098-E926-4DED-B3A0-AD2E3DE0A8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4672" y="96656"/>
            <a:ext cx="812215" cy="274857"/>
          </a:xfrm>
          <a:prstGeom prst="rect">
            <a:avLst/>
          </a:prstGeom>
        </p:spPr>
      </p:pic>
      <p:graphicFrame>
        <p:nvGraphicFramePr>
          <p:cNvPr id="12" name="Tabelle 11">
            <a:extLst>
              <a:ext uri="{FF2B5EF4-FFF2-40B4-BE49-F238E27FC236}">
                <a16:creationId xmlns:a16="http://schemas.microsoft.com/office/drawing/2014/main" id="{19319C3D-B62C-5247-614B-44350EA409A0}"/>
              </a:ext>
            </a:extLst>
          </p:cNvPr>
          <p:cNvGraphicFramePr>
            <a:graphicFrameLocks noGrp="1"/>
          </p:cNvGraphicFramePr>
          <p:nvPr>
            <p:extLst>
              <p:ext uri="{D42A27DB-BD31-4B8C-83A1-F6EECF244321}">
                <p14:modId xmlns:p14="http://schemas.microsoft.com/office/powerpoint/2010/main" val="3492298188"/>
              </p:ext>
            </p:extLst>
          </p:nvPr>
        </p:nvGraphicFramePr>
        <p:xfrm>
          <a:off x="2869225" y="1882038"/>
          <a:ext cx="5750560" cy="2560320"/>
        </p:xfrm>
        <a:graphic>
          <a:graphicData uri="http://schemas.openxmlformats.org/drawingml/2006/table">
            <a:tbl>
              <a:tblPr firstRow="1" firstCol="1" bandRow="1">
                <a:tableStyleId>{5C22544A-7EE6-4342-B048-85BDC9FD1C3A}</a:tableStyleId>
              </a:tblPr>
              <a:tblGrid>
                <a:gridCol w="1140460">
                  <a:extLst>
                    <a:ext uri="{9D8B030D-6E8A-4147-A177-3AD203B41FA5}">
                      <a16:colId xmlns:a16="http://schemas.microsoft.com/office/drawing/2014/main" val="1081173598"/>
                    </a:ext>
                  </a:extLst>
                </a:gridCol>
                <a:gridCol w="1622425">
                  <a:extLst>
                    <a:ext uri="{9D8B030D-6E8A-4147-A177-3AD203B41FA5}">
                      <a16:colId xmlns:a16="http://schemas.microsoft.com/office/drawing/2014/main" val="2511139239"/>
                    </a:ext>
                  </a:extLst>
                </a:gridCol>
                <a:gridCol w="1478915">
                  <a:extLst>
                    <a:ext uri="{9D8B030D-6E8A-4147-A177-3AD203B41FA5}">
                      <a16:colId xmlns:a16="http://schemas.microsoft.com/office/drawing/2014/main" val="3135935021"/>
                    </a:ext>
                  </a:extLst>
                </a:gridCol>
                <a:gridCol w="1508760">
                  <a:extLst>
                    <a:ext uri="{9D8B030D-6E8A-4147-A177-3AD203B41FA5}">
                      <a16:colId xmlns:a16="http://schemas.microsoft.com/office/drawing/2014/main" val="503293764"/>
                    </a:ext>
                  </a:extLst>
                </a:gridCol>
              </a:tblGrid>
              <a:tr h="0">
                <a:tc>
                  <a:txBody>
                    <a:bodyPr/>
                    <a:lstStyle/>
                    <a:p>
                      <a:r>
                        <a:rPr lang="en-US" sz="1400" dirty="0">
                          <a:effectLst/>
                        </a:rPr>
                        <a:t>Approaches, methods and tools with stronger focus on ...</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tc>
                  <a:txBody>
                    <a:bodyPr/>
                    <a:lstStyle/>
                    <a:p>
                      <a:r>
                        <a:rPr lang="en-US" sz="1400">
                          <a:effectLst/>
                        </a:rPr>
                        <a:t>Gender transformative change</a:t>
                      </a:r>
                      <a:endParaRPr lang="de-DE"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tc>
                  <a:txBody>
                    <a:bodyPr/>
                    <a:lstStyle/>
                    <a:p>
                      <a:r>
                        <a:rPr lang="en-US" sz="1400">
                          <a:effectLst/>
                        </a:rPr>
                        <a:t>Integrated socio-technical change</a:t>
                      </a:r>
                      <a:endParaRPr lang="de-DE" sz="1200">
                        <a:effectLst/>
                      </a:endParaRPr>
                    </a:p>
                    <a:p>
                      <a:pPr algn="ctr"/>
                      <a:r>
                        <a:rPr lang="en-US" sz="2000">
                          <a:effectLst/>
                        </a:rPr>
                        <a:t>?</a:t>
                      </a:r>
                      <a:endParaRPr lang="de-DE"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tc>
                  <a:txBody>
                    <a:bodyPr/>
                    <a:lstStyle/>
                    <a:p>
                      <a:r>
                        <a:rPr lang="en-US" sz="1400">
                          <a:effectLst/>
                        </a:rPr>
                        <a:t>Technical change</a:t>
                      </a:r>
                      <a:endParaRPr lang="de-DE"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extLst>
                  <a:ext uri="{0D108BD9-81ED-4DB2-BD59-A6C34878D82A}">
                    <a16:rowId xmlns:a16="http://schemas.microsoft.com/office/drawing/2014/main" val="3023199381"/>
                  </a:ext>
                </a:extLst>
              </a:tr>
              <a:tr h="771525">
                <a:tc rowSpan="2">
                  <a:txBody>
                    <a:bodyPr/>
                    <a:lstStyle/>
                    <a:p>
                      <a:r>
                        <a:rPr lang="en-US" sz="1400">
                          <a:effectLst/>
                        </a:rPr>
                        <a:t>Set-up of the pilot</a:t>
                      </a:r>
                      <a:endParaRPr lang="de-DE"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tc>
                  <a:txBody>
                    <a:bodyPr/>
                    <a:lstStyle/>
                    <a:p>
                      <a:r>
                        <a:rPr lang="en-US" sz="1400" dirty="0">
                          <a:effectLst/>
                        </a:rPr>
                        <a:t>Gender Action Learning System (GALS)</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a:txBody>
                    <a:bodyPr/>
                    <a:lstStyle/>
                    <a:p>
                      <a:r>
                        <a:rPr lang="en-US" sz="1400" dirty="0">
                          <a:effectLst/>
                        </a:rPr>
                        <a:t>Still a gap in terms of tools:</a:t>
                      </a:r>
                      <a:endParaRPr lang="de-DE" sz="1200" dirty="0">
                        <a:effectLst/>
                      </a:endParaRPr>
                    </a:p>
                    <a:p>
                      <a:r>
                        <a:rPr lang="en-US" sz="1400" dirty="0">
                          <a:effectLst/>
                        </a:rPr>
                        <a:t>Adaptation of selected GALS tools</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a:txBody>
                    <a:bodyPr/>
                    <a:lstStyle/>
                    <a:p>
                      <a:r>
                        <a:rPr lang="en-US" sz="1400" dirty="0">
                          <a:effectLst/>
                        </a:rPr>
                        <a:t>Peer-to-peer learning approach for technical innovation</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extLst>
                  <a:ext uri="{0D108BD9-81ED-4DB2-BD59-A6C34878D82A}">
                    <a16:rowId xmlns:a16="http://schemas.microsoft.com/office/drawing/2014/main" val="2273467932"/>
                  </a:ext>
                </a:extLst>
              </a:tr>
              <a:tr h="350520">
                <a:tc vMerge="1">
                  <a:txBody>
                    <a:bodyPr/>
                    <a:lstStyle/>
                    <a:p>
                      <a:endParaRPr lang="en-US"/>
                    </a:p>
                  </a:txBody>
                  <a:tcPr/>
                </a:tc>
                <a:tc gridSpan="3">
                  <a:txBody>
                    <a:bodyPr/>
                    <a:lstStyle/>
                    <a:p>
                      <a:pPr algn="ctr"/>
                      <a:r>
                        <a:rPr lang="en-US" sz="1400" dirty="0">
                          <a:effectLst/>
                        </a:rPr>
                        <a:t>Integration in workshop format</a:t>
                      </a:r>
                      <a:endParaRPr lang="de-DE" sz="1200" dirty="0">
                        <a:effectLst/>
                      </a:endParaRPr>
                    </a:p>
                    <a:p>
                      <a:pPr algn="ctr"/>
                      <a:r>
                        <a:rPr lang="en-US" sz="1400" dirty="0">
                          <a:effectLst/>
                        </a:rPr>
                        <a:t> </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49497455"/>
                  </a:ext>
                </a:extLst>
              </a:tr>
            </a:tbl>
          </a:graphicData>
        </a:graphic>
      </p:graphicFrame>
      <p:pic>
        <p:nvPicPr>
          <p:cNvPr id="14" name="Grafik 13">
            <a:extLst>
              <a:ext uri="{FF2B5EF4-FFF2-40B4-BE49-F238E27FC236}">
                <a16:creationId xmlns:a16="http://schemas.microsoft.com/office/drawing/2014/main" id="{957FAA85-5AA3-BE78-B1BA-4B48D54B61B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6374" y="2047666"/>
            <a:ext cx="1878627" cy="2091690"/>
          </a:xfrm>
          <a:prstGeom prst="rect">
            <a:avLst/>
          </a:prstGeom>
        </p:spPr>
      </p:pic>
      <p:pic>
        <p:nvPicPr>
          <p:cNvPr id="16" name="Grafik 15">
            <a:extLst>
              <a:ext uri="{FF2B5EF4-FFF2-40B4-BE49-F238E27FC236}">
                <a16:creationId xmlns:a16="http://schemas.microsoft.com/office/drawing/2014/main" id="{23072937-C8A5-CC89-ECCD-41E468434B8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817712" y="4032291"/>
            <a:ext cx="1869440" cy="2952115"/>
          </a:xfrm>
          <a:prstGeom prst="rect">
            <a:avLst/>
          </a:prstGeom>
        </p:spPr>
      </p:pic>
      <p:sp>
        <p:nvSpPr>
          <p:cNvPr id="17" name="Textfeld 16">
            <a:extLst>
              <a:ext uri="{FF2B5EF4-FFF2-40B4-BE49-F238E27FC236}">
                <a16:creationId xmlns:a16="http://schemas.microsoft.com/office/drawing/2014/main" id="{5EE1DC54-C5FE-6C5E-B356-E484714F95E4}"/>
              </a:ext>
            </a:extLst>
          </p:cNvPr>
          <p:cNvSpPr txBox="1"/>
          <p:nvPr/>
        </p:nvSpPr>
        <p:spPr>
          <a:xfrm>
            <a:off x="3631384" y="4649528"/>
            <a:ext cx="5236242" cy="1754326"/>
          </a:xfrm>
          <a:prstGeom prst="rect">
            <a:avLst/>
          </a:prstGeom>
          <a:noFill/>
        </p:spPr>
        <p:txBody>
          <a:bodyPr wrap="none" rtlCol="0">
            <a:spAutoFit/>
          </a:bodyPr>
          <a:lstStyle/>
          <a:p>
            <a:r>
              <a:rPr lang="en-US" dirty="0"/>
              <a:t>Gender Action Learning System (GALS)</a:t>
            </a:r>
          </a:p>
          <a:p>
            <a:pPr marL="285750" indent="-285750">
              <a:buFont typeface="Arial" panose="020B0604020202020204" pitchFamily="34" charset="0"/>
              <a:buChar char="•"/>
            </a:pPr>
            <a:r>
              <a:rPr lang="en-US" dirty="0"/>
              <a:t>Transformative methodology</a:t>
            </a:r>
          </a:p>
          <a:p>
            <a:pPr marL="285750" indent="-285750">
              <a:buFont typeface="Arial" panose="020B0604020202020204" pitchFamily="34" charset="0"/>
              <a:buChar char="•"/>
            </a:pPr>
            <a:r>
              <a:rPr lang="en-US" dirty="0"/>
              <a:t>Used and adapted to large variety of environments</a:t>
            </a:r>
          </a:p>
          <a:p>
            <a:pPr marL="285750" indent="-285750">
              <a:buFont typeface="Arial" panose="020B0604020202020204" pitchFamily="34" charset="0"/>
              <a:buChar char="•"/>
            </a:pPr>
            <a:r>
              <a:rPr lang="en-US" dirty="0"/>
              <a:t>Relies completely on drawing to be inclusive</a:t>
            </a:r>
          </a:p>
          <a:p>
            <a:pPr marL="285750" indent="-285750">
              <a:buFont typeface="Arial" panose="020B0604020202020204" pitchFamily="34" charset="0"/>
              <a:buChar char="•"/>
            </a:pPr>
            <a:r>
              <a:rPr lang="en-US" dirty="0"/>
              <a:t>Selected tools can be adapted for our objective</a:t>
            </a:r>
          </a:p>
          <a:p>
            <a:pPr marL="285750" indent="-285750">
              <a:buFont typeface="Arial" panose="020B0604020202020204" pitchFamily="34" charset="0"/>
              <a:buChar char="•"/>
            </a:pPr>
            <a:r>
              <a:rPr lang="en-US" dirty="0"/>
              <a:t>Promotes a peer-to-peer learning approach</a:t>
            </a:r>
          </a:p>
        </p:txBody>
      </p:sp>
    </p:spTree>
    <p:extLst>
      <p:ext uri="{BB962C8B-B14F-4D97-AF65-F5344CB8AC3E}">
        <p14:creationId xmlns:p14="http://schemas.microsoft.com/office/powerpoint/2010/main" val="38695434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58585" y="495168"/>
            <a:ext cx="7826829" cy="964137"/>
          </a:xfrm>
        </p:spPr>
        <p:txBody>
          <a:bodyPr lIns="0" tIns="0" rIns="0" bIns="0" anchor="t" anchorCtr="0">
            <a:normAutofit fontScale="90000"/>
          </a:bodyPr>
          <a:lstStyle/>
          <a:p>
            <a:pPr algn="l"/>
            <a:r>
              <a:rPr lang="en-GB" sz="4000" b="1" dirty="0">
                <a:latin typeface="Calibri" panose="020F0502020204030204" pitchFamily="34" charset="0"/>
                <a:cs typeface="Calibri" panose="020F0502020204030204" pitchFamily="34" charset="0"/>
              </a:rPr>
              <a:t>Combining approaches and tools for pilot workshops</a:t>
            </a:r>
          </a:p>
        </p:txBody>
      </p:sp>
      <p:sp>
        <p:nvSpPr>
          <p:cNvPr id="3" name="Subtitle 2"/>
          <p:cNvSpPr>
            <a:spLocks noGrp="1"/>
          </p:cNvSpPr>
          <p:nvPr>
            <p:ph type="subTitle" idx="1"/>
          </p:nvPr>
        </p:nvSpPr>
        <p:spPr>
          <a:xfrm>
            <a:off x="394228" y="4555855"/>
            <a:ext cx="8091186" cy="1806977"/>
          </a:xfrm>
        </p:spPr>
        <p:txBody>
          <a:bodyPr lIns="0" tIns="0" rIns="0" bIns="0"/>
          <a:lstStyle/>
          <a:p>
            <a:pPr lvl="0" algn="l"/>
            <a:r>
              <a:rPr lang="en-US" sz="1800" dirty="0"/>
              <a:t>3-day workshop at village level</a:t>
            </a:r>
            <a:endParaRPr lang="de-DE" sz="1800" dirty="0"/>
          </a:p>
          <a:p>
            <a:pPr lvl="0" algn="l"/>
            <a:r>
              <a:rPr lang="en-US" sz="1800" dirty="0"/>
              <a:t>Each country: 20 farmers, 10 households, 2 members per household</a:t>
            </a:r>
            <a:endParaRPr lang="de-DE" sz="1800" dirty="0"/>
          </a:p>
          <a:p>
            <a:pPr lvl="0" algn="l"/>
            <a:r>
              <a:rPr lang="en-US" sz="1800" dirty="0"/>
              <a:t>5 households with tied ridges exposure; 5 households with no exposure</a:t>
            </a:r>
            <a:endParaRPr lang="de-DE" sz="1800" dirty="0"/>
          </a:p>
          <a:p>
            <a:pPr lvl="0" algn="l"/>
            <a:r>
              <a:rPr lang="en-US" sz="1800" dirty="0"/>
              <a:t>Open evaluations/feedback sessions during the workshop </a:t>
            </a:r>
            <a:endParaRPr lang="de-DE" sz="1800" dirty="0"/>
          </a:p>
          <a:p>
            <a:pPr lvl="0" algn="l"/>
            <a:r>
              <a:rPr lang="en-US" sz="1800" dirty="0"/>
              <a:t>Follow-up visits two months after workshop</a:t>
            </a:r>
            <a:endParaRPr lang="de-DE" sz="1800" dirty="0"/>
          </a:p>
        </p:txBody>
      </p:sp>
      <p:sp>
        <p:nvSpPr>
          <p:cNvPr id="4" name="Rectangle 3">
            <a:extLst>
              <a:ext uri="{FF2B5EF4-FFF2-40B4-BE49-F238E27FC236}">
                <a16:creationId xmlns:a16="http://schemas.microsoft.com/office/drawing/2014/main" id="{0B9C89EB-8E35-4EDB-B912-94659E6DA281}"/>
              </a:ext>
            </a:extLst>
          </p:cNvPr>
          <p:cNvSpPr/>
          <p:nvPr/>
        </p:nvSpPr>
        <p:spPr>
          <a:xfrm>
            <a:off x="0" y="6611024"/>
            <a:ext cx="6456980" cy="24697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93D8A5F4-B39C-462D-B7D4-6BCEDE62C338}"/>
              </a:ext>
            </a:extLst>
          </p:cNvPr>
          <p:cNvSpPr/>
          <p:nvPr/>
        </p:nvSpPr>
        <p:spPr>
          <a:xfrm>
            <a:off x="6224588" y="6611024"/>
            <a:ext cx="2919412" cy="261419"/>
          </a:xfrm>
          <a:custGeom>
            <a:avLst/>
            <a:gdLst>
              <a:gd name="connsiteX0" fmla="*/ 0 w 2919412"/>
              <a:gd name="connsiteY0" fmla="*/ 0 h 323850"/>
              <a:gd name="connsiteX1" fmla="*/ 2919412 w 2919412"/>
              <a:gd name="connsiteY1" fmla="*/ 0 h 323850"/>
              <a:gd name="connsiteX2" fmla="*/ 2919412 w 2919412"/>
              <a:gd name="connsiteY2" fmla="*/ 323850 h 323850"/>
              <a:gd name="connsiteX3" fmla="*/ 157162 w 2919412"/>
              <a:gd name="connsiteY3" fmla="*/ 323850 h 323850"/>
              <a:gd name="connsiteX4" fmla="*/ 0 w 2919412"/>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9412" h="323850">
                <a:moveTo>
                  <a:pt x="0" y="0"/>
                </a:moveTo>
                <a:lnTo>
                  <a:pt x="2919412" y="0"/>
                </a:lnTo>
                <a:lnTo>
                  <a:pt x="2919412" y="323850"/>
                </a:lnTo>
                <a:lnTo>
                  <a:pt x="157162" y="32385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lnSpcReduction="20000"/>
          </a:bodyPr>
          <a:lstStyle/>
          <a:p>
            <a:pPr lvl="0" algn="ctr"/>
            <a:endParaRPr lang="en-US"/>
          </a:p>
        </p:txBody>
      </p:sp>
      <p:sp>
        <p:nvSpPr>
          <p:cNvPr id="7" name="Rectangle 6">
            <a:extLst>
              <a:ext uri="{FF2B5EF4-FFF2-40B4-BE49-F238E27FC236}">
                <a16:creationId xmlns:a16="http://schemas.microsoft.com/office/drawing/2014/main" id="{B41F2A5F-8345-4DFD-ACF4-D0E0ED9911B4}"/>
              </a:ext>
            </a:extLst>
          </p:cNvPr>
          <p:cNvSpPr/>
          <p:nvPr/>
        </p:nvSpPr>
        <p:spPr>
          <a:xfrm>
            <a:off x="457465" y="6682988"/>
            <a:ext cx="3025700" cy="177448"/>
          </a:xfrm>
          <a:prstGeom prst="rect">
            <a:avLst/>
          </a:prstGeom>
        </p:spPr>
        <p:txBody>
          <a:bodyPr wrap="none">
            <a:noAutofit/>
          </a:bodyPr>
          <a:lstStyle/>
          <a:p>
            <a:r>
              <a:rPr lang="en-GB" sz="1200" baseline="30000" dirty="0">
                <a:solidFill>
                  <a:schemeClr val="tx1"/>
                </a:solidFill>
                <a:latin typeface="Arial" panose="020B0604020202020204" pitchFamily="34" charset="0"/>
              </a:rPr>
              <a:t>IITA is a member of the CGIAR System Organization.</a:t>
            </a:r>
          </a:p>
        </p:txBody>
      </p:sp>
      <p:sp>
        <p:nvSpPr>
          <p:cNvPr id="8" name="Rectangle 7">
            <a:extLst>
              <a:ext uri="{FF2B5EF4-FFF2-40B4-BE49-F238E27FC236}">
                <a16:creationId xmlns:a16="http://schemas.microsoft.com/office/drawing/2014/main" id="{C6EBBBE5-C591-422F-B6BD-45BCA72F6086}"/>
              </a:ext>
            </a:extLst>
          </p:cNvPr>
          <p:cNvSpPr/>
          <p:nvPr/>
        </p:nvSpPr>
        <p:spPr>
          <a:xfrm>
            <a:off x="6981195" y="6636917"/>
            <a:ext cx="1638590" cy="230832"/>
          </a:xfrm>
          <a:prstGeom prst="rect">
            <a:avLst/>
          </a:prstGeom>
        </p:spPr>
        <p:txBody>
          <a:bodyPr wrap="none">
            <a:spAutoFit/>
          </a:bodyPr>
          <a:lstStyle/>
          <a:p>
            <a:r>
              <a:rPr lang="en-GB" sz="900" dirty="0">
                <a:latin typeface="Arial" panose="020B0604020202020204" pitchFamily="34" charset="0"/>
                <a:cs typeface="Arial" panose="020B0604020202020204" pitchFamily="34" charset="0"/>
              </a:rPr>
              <a:t>www.iita.org | www.cgiar.org</a:t>
            </a:r>
          </a:p>
        </p:txBody>
      </p:sp>
      <p:pic>
        <p:nvPicPr>
          <p:cNvPr id="9" name="Picture 8">
            <a:extLst>
              <a:ext uri="{FF2B5EF4-FFF2-40B4-BE49-F238E27FC236}">
                <a16:creationId xmlns:a16="http://schemas.microsoft.com/office/drawing/2014/main" id="{4456C098-E926-4DED-B3A0-AD2E3DE0A8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4672" y="96656"/>
            <a:ext cx="812215" cy="274857"/>
          </a:xfrm>
          <a:prstGeom prst="rect">
            <a:avLst/>
          </a:prstGeom>
        </p:spPr>
      </p:pic>
      <p:graphicFrame>
        <p:nvGraphicFramePr>
          <p:cNvPr id="10" name="Tabelle 9">
            <a:extLst>
              <a:ext uri="{FF2B5EF4-FFF2-40B4-BE49-F238E27FC236}">
                <a16:creationId xmlns:a16="http://schemas.microsoft.com/office/drawing/2014/main" id="{168B38D0-D89E-0944-4498-92E2A8AFAEA8}"/>
              </a:ext>
            </a:extLst>
          </p:cNvPr>
          <p:cNvGraphicFramePr>
            <a:graphicFrameLocks noGrp="1"/>
          </p:cNvGraphicFramePr>
          <p:nvPr>
            <p:extLst>
              <p:ext uri="{D42A27DB-BD31-4B8C-83A1-F6EECF244321}">
                <p14:modId xmlns:p14="http://schemas.microsoft.com/office/powerpoint/2010/main" val="3109076057"/>
              </p:ext>
            </p:extLst>
          </p:nvPr>
        </p:nvGraphicFramePr>
        <p:xfrm>
          <a:off x="658585" y="1696371"/>
          <a:ext cx="6089968" cy="2560320"/>
        </p:xfrm>
        <a:graphic>
          <a:graphicData uri="http://schemas.openxmlformats.org/drawingml/2006/table">
            <a:tbl>
              <a:tblPr firstRow="1" firstCol="1" bandRow="1">
                <a:tableStyleId>{5C22544A-7EE6-4342-B048-85BDC9FD1C3A}</a:tableStyleId>
              </a:tblPr>
              <a:tblGrid>
                <a:gridCol w="1189355">
                  <a:extLst>
                    <a:ext uri="{9D8B030D-6E8A-4147-A177-3AD203B41FA5}">
                      <a16:colId xmlns:a16="http://schemas.microsoft.com/office/drawing/2014/main" val="4107518638"/>
                    </a:ext>
                  </a:extLst>
                </a:gridCol>
                <a:gridCol w="1314450">
                  <a:extLst>
                    <a:ext uri="{9D8B030D-6E8A-4147-A177-3AD203B41FA5}">
                      <a16:colId xmlns:a16="http://schemas.microsoft.com/office/drawing/2014/main" val="1470757068"/>
                    </a:ext>
                  </a:extLst>
                </a:gridCol>
                <a:gridCol w="1790065">
                  <a:extLst>
                    <a:ext uri="{9D8B030D-6E8A-4147-A177-3AD203B41FA5}">
                      <a16:colId xmlns:a16="http://schemas.microsoft.com/office/drawing/2014/main" val="782271112"/>
                    </a:ext>
                  </a:extLst>
                </a:gridCol>
                <a:gridCol w="1796098">
                  <a:extLst>
                    <a:ext uri="{9D8B030D-6E8A-4147-A177-3AD203B41FA5}">
                      <a16:colId xmlns:a16="http://schemas.microsoft.com/office/drawing/2014/main" val="2450979085"/>
                    </a:ext>
                  </a:extLst>
                </a:gridCol>
              </a:tblGrid>
              <a:tr h="0">
                <a:tc>
                  <a:txBody>
                    <a:bodyPr/>
                    <a:lstStyle/>
                    <a:p>
                      <a:r>
                        <a:rPr lang="en-US" sz="1400" dirty="0">
                          <a:effectLst/>
                        </a:rPr>
                        <a:t>Focus</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tc>
                  <a:txBody>
                    <a:bodyPr/>
                    <a:lstStyle/>
                    <a:p>
                      <a:r>
                        <a:rPr lang="en-US" sz="1400">
                          <a:effectLst/>
                        </a:rPr>
                        <a:t>Gender transformative change</a:t>
                      </a:r>
                      <a:endParaRPr lang="de-DE"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tc>
                  <a:txBody>
                    <a:bodyPr/>
                    <a:lstStyle/>
                    <a:p>
                      <a:r>
                        <a:rPr lang="en-US" sz="1400">
                          <a:effectLst/>
                        </a:rPr>
                        <a:t>Integrated socio-technical change</a:t>
                      </a:r>
                      <a:endParaRPr lang="de-DE"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tc>
                  <a:txBody>
                    <a:bodyPr/>
                    <a:lstStyle/>
                    <a:p>
                      <a:r>
                        <a:rPr lang="en-US" sz="1400">
                          <a:effectLst/>
                        </a:rPr>
                        <a:t>Technical change</a:t>
                      </a:r>
                      <a:endParaRPr lang="de-DE"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extLst>
                  <a:ext uri="{0D108BD9-81ED-4DB2-BD59-A6C34878D82A}">
                    <a16:rowId xmlns:a16="http://schemas.microsoft.com/office/drawing/2014/main" val="1846571760"/>
                  </a:ext>
                </a:extLst>
              </a:tr>
              <a:tr h="750570">
                <a:tc>
                  <a:txBody>
                    <a:bodyPr/>
                    <a:lstStyle/>
                    <a:p>
                      <a:r>
                        <a:rPr lang="en-US" sz="1400" dirty="0">
                          <a:effectLst/>
                        </a:rPr>
                        <a:t>Tools/</a:t>
                      </a:r>
                    </a:p>
                    <a:p>
                      <a:r>
                        <a:rPr lang="en-US" sz="1400" dirty="0">
                          <a:effectLst/>
                        </a:rPr>
                        <a:t>Approach</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tc>
                  <a:txBody>
                    <a:bodyPr/>
                    <a:lstStyle/>
                    <a:p>
                      <a:r>
                        <a:rPr lang="en-US" sz="1400" dirty="0">
                          <a:effectLst/>
                        </a:rPr>
                        <a:t>Gender balance tree</a:t>
                      </a:r>
                      <a:endParaRPr lang="de-DE" sz="1200" dirty="0">
                        <a:effectLst/>
                      </a:endParaRPr>
                    </a:p>
                    <a:p>
                      <a:r>
                        <a:rPr lang="en-US" sz="1400" dirty="0">
                          <a:effectLst/>
                        </a:rPr>
                        <a:t> </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a:txBody>
                    <a:bodyPr/>
                    <a:lstStyle/>
                    <a:p>
                      <a:r>
                        <a:rPr lang="en-US" sz="1400" dirty="0">
                          <a:effectLst/>
                        </a:rPr>
                        <a:t>Technology challenge action tree (adapted tool)</a:t>
                      </a:r>
                      <a:endParaRPr lang="de-DE" sz="1200" dirty="0">
                        <a:effectLst/>
                      </a:endParaRPr>
                    </a:p>
                    <a:p>
                      <a:r>
                        <a:rPr lang="en-US" sz="1400" dirty="0">
                          <a:effectLst/>
                        </a:rPr>
                        <a:t> </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a:txBody>
                    <a:bodyPr/>
                    <a:lstStyle/>
                    <a:p>
                      <a:r>
                        <a:rPr lang="en-US" sz="1400">
                          <a:effectLst/>
                        </a:rPr>
                        <a:t>Farmers’ peer-to-peer learning (exposed and non-exposed villages)</a:t>
                      </a:r>
                      <a:endParaRPr lang="de-DE"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extLst>
                  <a:ext uri="{0D108BD9-81ED-4DB2-BD59-A6C34878D82A}">
                    <a16:rowId xmlns:a16="http://schemas.microsoft.com/office/drawing/2014/main" val="122122224"/>
                  </a:ext>
                </a:extLst>
              </a:tr>
              <a:tr h="750570">
                <a:tc>
                  <a:txBody>
                    <a:bodyPr/>
                    <a:lstStyle/>
                    <a:p>
                      <a:r>
                        <a:rPr lang="en-US" sz="1400" dirty="0">
                          <a:effectLst/>
                        </a:rPr>
                        <a:t>Objective</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tc>
                  <a:txBody>
                    <a:bodyPr/>
                    <a:lstStyle/>
                    <a:p>
                      <a:r>
                        <a:rPr lang="en-US" sz="1400">
                          <a:effectLst/>
                        </a:rPr>
                        <a:t>To critically reflect on gender relations</a:t>
                      </a:r>
                      <a:endParaRPr lang="de-DE"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a:txBody>
                    <a:bodyPr/>
                    <a:lstStyle/>
                    <a:p>
                      <a:r>
                        <a:rPr lang="en-US" sz="1400" dirty="0">
                          <a:effectLst/>
                        </a:rPr>
                        <a:t>To discuss the technical innovation in relation to gender issues for equitable decision-making</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tc>
                  <a:txBody>
                    <a:bodyPr/>
                    <a:lstStyle/>
                    <a:p>
                      <a:r>
                        <a:rPr lang="en-US" sz="1400" dirty="0">
                          <a:effectLst/>
                        </a:rPr>
                        <a:t>To share practical experiences and technical knowledge on tied ridges innovation</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extLst>
                  <a:ext uri="{0D108BD9-81ED-4DB2-BD59-A6C34878D82A}">
                    <a16:rowId xmlns:a16="http://schemas.microsoft.com/office/drawing/2014/main" val="3941644960"/>
                  </a:ext>
                </a:extLst>
              </a:tr>
            </a:tbl>
          </a:graphicData>
        </a:graphic>
      </p:graphicFrame>
    </p:spTree>
    <p:extLst>
      <p:ext uri="{BB962C8B-B14F-4D97-AF65-F5344CB8AC3E}">
        <p14:creationId xmlns:p14="http://schemas.microsoft.com/office/powerpoint/2010/main" val="22501394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1371" y="649257"/>
            <a:ext cx="7826829" cy="964137"/>
          </a:xfrm>
        </p:spPr>
        <p:txBody>
          <a:bodyPr lIns="0" tIns="0" rIns="0" bIns="0" anchor="t" anchorCtr="0">
            <a:normAutofit/>
          </a:bodyPr>
          <a:lstStyle/>
          <a:p>
            <a:pPr algn="l"/>
            <a:r>
              <a:rPr lang="en-GB" sz="4000" b="1" dirty="0">
                <a:latin typeface="Calibri" panose="020F0502020204030204" pitchFamily="34" charset="0"/>
                <a:cs typeface="Calibri" panose="020F0502020204030204" pitchFamily="34" charset="0"/>
              </a:rPr>
              <a:t>Social change: Gender balance tree</a:t>
            </a:r>
          </a:p>
        </p:txBody>
      </p:sp>
      <p:sp>
        <p:nvSpPr>
          <p:cNvPr id="4" name="Rectangle 3">
            <a:extLst>
              <a:ext uri="{FF2B5EF4-FFF2-40B4-BE49-F238E27FC236}">
                <a16:creationId xmlns:a16="http://schemas.microsoft.com/office/drawing/2014/main" id="{0B9C89EB-8E35-4EDB-B912-94659E6DA281}"/>
              </a:ext>
            </a:extLst>
          </p:cNvPr>
          <p:cNvSpPr/>
          <p:nvPr/>
        </p:nvSpPr>
        <p:spPr>
          <a:xfrm>
            <a:off x="0" y="6611024"/>
            <a:ext cx="6456980" cy="24697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93D8A5F4-B39C-462D-B7D4-6BCEDE62C338}"/>
              </a:ext>
            </a:extLst>
          </p:cNvPr>
          <p:cNvSpPr/>
          <p:nvPr/>
        </p:nvSpPr>
        <p:spPr>
          <a:xfrm>
            <a:off x="6224588" y="6611024"/>
            <a:ext cx="2919412" cy="261419"/>
          </a:xfrm>
          <a:custGeom>
            <a:avLst/>
            <a:gdLst>
              <a:gd name="connsiteX0" fmla="*/ 0 w 2919412"/>
              <a:gd name="connsiteY0" fmla="*/ 0 h 323850"/>
              <a:gd name="connsiteX1" fmla="*/ 2919412 w 2919412"/>
              <a:gd name="connsiteY1" fmla="*/ 0 h 323850"/>
              <a:gd name="connsiteX2" fmla="*/ 2919412 w 2919412"/>
              <a:gd name="connsiteY2" fmla="*/ 323850 h 323850"/>
              <a:gd name="connsiteX3" fmla="*/ 157162 w 2919412"/>
              <a:gd name="connsiteY3" fmla="*/ 323850 h 323850"/>
              <a:gd name="connsiteX4" fmla="*/ 0 w 2919412"/>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9412" h="323850">
                <a:moveTo>
                  <a:pt x="0" y="0"/>
                </a:moveTo>
                <a:lnTo>
                  <a:pt x="2919412" y="0"/>
                </a:lnTo>
                <a:lnTo>
                  <a:pt x="2919412" y="323850"/>
                </a:lnTo>
                <a:lnTo>
                  <a:pt x="157162" y="32385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lnSpcReduction="20000"/>
          </a:bodyPr>
          <a:lstStyle/>
          <a:p>
            <a:pPr lvl="0" algn="ctr"/>
            <a:endParaRPr lang="en-US"/>
          </a:p>
        </p:txBody>
      </p:sp>
      <p:sp>
        <p:nvSpPr>
          <p:cNvPr id="7" name="Rectangle 6">
            <a:extLst>
              <a:ext uri="{FF2B5EF4-FFF2-40B4-BE49-F238E27FC236}">
                <a16:creationId xmlns:a16="http://schemas.microsoft.com/office/drawing/2014/main" id="{B41F2A5F-8345-4DFD-ACF4-D0E0ED9911B4}"/>
              </a:ext>
            </a:extLst>
          </p:cNvPr>
          <p:cNvSpPr/>
          <p:nvPr/>
        </p:nvSpPr>
        <p:spPr>
          <a:xfrm>
            <a:off x="457465" y="6682988"/>
            <a:ext cx="3025700" cy="177448"/>
          </a:xfrm>
          <a:prstGeom prst="rect">
            <a:avLst/>
          </a:prstGeom>
        </p:spPr>
        <p:txBody>
          <a:bodyPr wrap="none">
            <a:noAutofit/>
          </a:bodyPr>
          <a:lstStyle/>
          <a:p>
            <a:r>
              <a:rPr lang="en-GB" sz="1200" baseline="30000" dirty="0">
                <a:solidFill>
                  <a:schemeClr val="tx1"/>
                </a:solidFill>
                <a:latin typeface="Arial" panose="020B0604020202020204" pitchFamily="34" charset="0"/>
              </a:rPr>
              <a:t>IITA is a member of the CGIAR System Organization.</a:t>
            </a:r>
          </a:p>
        </p:txBody>
      </p:sp>
      <p:sp>
        <p:nvSpPr>
          <p:cNvPr id="8" name="Rectangle 7">
            <a:extLst>
              <a:ext uri="{FF2B5EF4-FFF2-40B4-BE49-F238E27FC236}">
                <a16:creationId xmlns:a16="http://schemas.microsoft.com/office/drawing/2014/main" id="{C6EBBBE5-C591-422F-B6BD-45BCA72F6086}"/>
              </a:ext>
            </a:extLst>
          </p:cNvPr>
          <p:cNvSpPr/>
          <p:nvPr/>
        </p:nvSpPr>
        <p:spPr>
          <a:xfrm>
            <a:off x="6981195" y="6636917"/>
            <a:ext cx="1638590" cy="230832"/>
          </a:xfrm>
          <a:prstGeom prst="rect">
            <a:avLst/>
          </a:prstGeom>
        </p:spPr>
        <p:txBody>
          <a:bodyPr wrap="none">
            <a:spAutoFit/>
          </a:bodyPr>
          <a:lstStyle/>
          <a:p>
            <a:r>
              <a:rPr lang="en-GB" sz="900" dirty="0">
                <a:latin typeface="Arial" panose="020B0604020202020204" pitchFamily="34" charset="0"/>
                <a:cs typeface="Arial" panose="020B0604020202020204" pitchFamily="34" charset="0"/>
              </a:rPr>
              <a:t>www.iita.org | www.cgiar.org</a:t>
            </a:r>
          </a:p>
        </p:txBody>
      </p:sp>
      <p:pic>
        <p:nvPicPr>
          <p:cNvPr id="9" name="Picture 8">
            <a:extLst>
              <a:ext uri="{FF2B5EF4-FFF2-40B4-BE49-F238E27FC236}">
                <a16:creationId xmlns:a16="http://schemas.microsoft.com/office/drawing/2014/main" id="{4456C098-E926-4DED-B3A0-AD2E3DE0A8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4672" y="96656"/>
            <a:ext cx="812215" cy="274857"/>
          </a:xfrm>
          <a:prstGeom prst="rect">
            <a:avLst/>
          </a:prstGeom>
        </p:spPr>
      </p:pic>
      <p:graphicFrame>
        <p:nvGraphicFramePr>
          <p:cNvPr id="10" name="Tabelle 9">
            <a:extLst>
              <a:ext uri="{FF2B5EF4-FFF2-40B4-BE49-F238E27FC236}">
                <a16:creationId xmlns:a16="http://schemas.microsoft.com/office/drawing/2014/main" id="{5C54BDB0-4A44-3433-7D22-50A71D3868E6}"/>
              </a:ext>
            </a:extLst>
          </p:cNvPr>
          <p:cNvGraphicFramePr>
            <a:graphicFrameLocks noGrp="1"/>
          </p:cNvGraphicFramePr>
          <p:nvPr>
            <p:extLst>
              <p:ext uri="{D42A27DB-BD31-4B8C-83A1-F6EECF244321}">
                <p14:modId xmlns:p14="http://schemas.microsoft.com/office/powerpoint/2010/main" val="2449174924"/>
              </p:ext>
            </p:extLst>
          </p:nvPr>
        </p:nvGraphicFramePr>
        <p:xfrm>
          <a:off x="631371" y="1302214"/>
          <a:ext cx="2294890" cy="964136"/>
        </p:xfrm>
        <a:graphic>
          <a:graphicData uri="http://schemas.openxmlformats.org/drawingml/2006/table">
            <a:tbl>
              <a:tblPr firstRow="1" firstCol="1" bandRow="1">
                <a:tableStyleId>{5C22544A-7EE6-4342-B048-85BDC9FD1C3A}</a:tableStyleId>
              </a:tblPr>
              <a:tblGrid>
                <a:gridCol w="1034415">
                  <a:extLst>
                    <a:ext uri="{9D8B030D-6E8A-4147-A177-3AD203B41FA5}">
                      <a16:colId xmlns:a16="http://schemas.microsoft.com/office/drawing/2014/main" val="3577849359"/>
                    </a:ext>
                  </a:extLst>
                </a:gridCol>
                <a:gridCol w="1260475">
                  <a:extLst>
                    <a:ext uri="{9D8B030D-6E8A-4147-A177-3AD203B41FA5}">
                      <a16:colId xmlns:a16="http://schemas.microsoft.com/office/drawing/2014/main" val="1104792861"/>
                    </a:ext>
                  </a:extLst>
                </a:gridCol>
              </a:tblGrid>
              <a:tr h="524689">
                <a:tc>
                  <a:txBody>
                    <a:bodyPr/>
                    <a:lstStyle/>
                    <a:p>
                      <a:r>
                        <a:rPr lang="en-US" sz="1000" dirty="0">
                          <a:effectLst/>
                        </a:rPr>
                        <a:t>Focus</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tc>
                  <a:txBody>
                    <a:bodyPr/>
                    <a:lstStyle/>
                    <a:p>
                      <a:r>
                        <a:rPr lang="en-US" sz="1000">
                          <a:effectLst/>
                        </a:rPr>
                        <a:t>Gender transformative change</a:t>
                      </a:r>
                      <a:endParaRPr lang="de-DE"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extLst>
                  <a:ext uri="{0D108BD9-81ED-4DB2-BD59-A6C34878D82A}">
                    <a16:rowId xmlns:a16="http://schemas.microsoft.com/office/drawing/2014/main" val="1202614130"/>
                  </a:ext>
                </a:extLst>
              </a:tr>
              <a:tr h="439447">
                <a:tc>
                  <a:txBody>
                    <a:bodyPr/>
                    <a:lstStyle/>
                    <a:p>
                      <a:r>
                        <a:rPr lang="en-US" sz="1000" dirty="0">
                          <a:effectLst/>
                        </a:rPr>
                        <a:t>Tools/Approach</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tc>
                  <a:txBody>
                    <a:bodyPr/>
                    <a:lstStyle/>
                    <a:p>
                      <a:r>
                        <a:rPr lang="en-US" sz="1000" dirty="0">
                          <a:effectLst/>
                        </a:rPr>
                        <a:t>Gender balance tree</a:t>
                      </a:r>
                      <a:endParaRPr lang="de-DE" sz="1200" dirty="0">
                        <a:effectLst/>
                      </a:endParaRPr>
                    </a:p>
                    <a:p>
                      <a:r>
                        <a:rPr lang="en-US" sz="1000" dirty="0">
                          <a:effectLst/>
                        </a:rPr>
                        <a:t> </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extLst>
                  <a:ext uri="{0D108BD9-81ED-4DB2-BD59-A6C34878D82A}">
                    <a16:rowId xmlns:a16="http://schemas.microsoft.com/office/drawing/2014/main" val="688061546"/>
                  </a:ext>
                </a:extLst>
              </a:tr>
            </a:tbl>
          </a:graphicData>
        </a:graphic>
      </p:graphicFrame>
      <p:pic>
        <p:nvPicPr>
          <p:cNvPr id="12" name="Grafik 11">
            <a:extLst>
              <a:ext uri="{FF2B5EF4-FFF2-40B4-BE49-F238E27FC236}">
                <a16:creationId xmlns:a16="http://schemas.microsoft.com/office/drawing/2014/main" id="{629D734C-BEC3-974E-57D3-50583FC83D5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02115" y="1187864"/>
            <a:ext cx="4040187" cy="5020879"/>
          </a:xfrm>
          <a:prstGeom prst="rect">
            <a:avLst/>
          </a:prstGeom>
        </p:spPr>
      </p:pic>
      <p:sp>
        <p:nvSpPr>
          <p:cNvPr id="14" name="Untertitel 13">
            <a:extLst>
              <a:ext uri="{FF2B5EF4-FFF2-40B4-BE49-F238E27FC236}">
                <a16:creationId xmlns:a16="http://schemas.microsoft.com/office/drawing/2014/main" id="{C1133214-1014-6BFB-0843-F8D67747F95A}"/>
              </a:ext>
            </a:extLst>
          </p:cNvPr>
          <p:cNvSpPr>
            <a:spLocks noGrp="1"/>
          </p:cNvSpPr>
          <p:nvPr>
            <p:ph type="subTitle" idx="1"/>
          </p:nvPr>
        </p:nvSpPr>
        <p:spPr>
          <a:xfrm>
            <a:off x="363557" y="2657935"/>
            <a:ext cx="2930486" cy="3753881"/>
          </a:xfrm>
        </p:spPr>
        <p:txBody>
          <a:bodyPr/>
          <a:lstStyle/>
          <a:p>
            <a:pPr algn="l"/>
            <a:r>
              <a:rPr lang="en-US" sz="1800" dirty="0"/>
              <a:t>(3) Branches: Who gets what?</a:t>
            </a:r>
          </a:p>
          <a:p>
            <a:pPr algn="l"/>
            <a:r>
              <a:rPr lang="en-US" sz="1800" dirty="0"/>
              <a:t>(1) Stem: Who is in the household?</a:t>
            </a:r>
          </a:p>
          <a:p>
            <a:pPr algn="l"/>
            <a:r>
              <a:rPr lang="en-US" sz="1800" dirty="0"/>
              <a:t>(4) Outside the stem: Who owns what?</a:t>
            </a:r>
          </a:p>
          <a:p>
            <a:pPr algn="l"/>
            <a:r>
              <a:rPr lang="en-US" sz="1800" dirty="0"/>
              <a:t>(2) Roots: Who does what?</a:t>
            </a:r>
          </a:p>
          <a:p>
            <a:pPr algn="l"/>
            <a:r>
              <a:rPr lang="en-US" sz="1800" dirty="0"/>
              <a:t>(5) What needs to change?</a:t>
            </a:r>
          </a:p>
          <a:p>
            <a:pPr algn="l"/>
            <a:r>
              <a:rPr lang="en-US" sz="1800" dirty="0">
                <a:solidFill>
                  <a:srgbClr val="FF0000"/>
                </a:solidFill>
              </a:rPr>
              <a:t>Women</a:t>
            </a:r>
            <a:r>
              <a:rPr lang="en-US" sz="1800" dirty="0"/>
              <a:t>: red</a:t>
            </a:r>
          </a:p>
          <a:p>
            <a:pPr algn="l"/>
            <a:r>
              <a:rPr lang="en-US" sz="1800" dirty="0">
                <a:solidFill>
                  <a:srgbClr val="0070C0"/>
                </a:solidFill>
              </a:rPr>
              <a:t>Men</a:t>
            </a:r>
            <a:r>
              <a:rPr lang="en-US" sz="1800" dirty="0"/>
              <a:t>: blue</a:t>
            </a:r>
          </a:p>
          <a:p>
            <a:pPr algn="l"/>
            <a:r>
              <a:rPr lang="en-US" sz="1800" dirty="0">
                <a:solidFill>
                  <a:srgbClr val="00B050"/>
                </a:solidFill>
              </a:rPr>
              <a:t>Joint</a:t>
            </a:r>
            <a:r>
              <a:rPr lang="en-US" sz="1800" dirty="0"/>
              <a:t>: green</a:t>
            </a:r>
          </a:p>
          <a:p>
            <a:pPr algn="l"/>
            <a:endParaRPr lang="en-US" sz="1800" dirty="0"/>
          </a:p>
        </p:txBody>
      </p:sp>
      <p:sp>
        <p:nvSpPr>
          <p:cNvPr id="17" name="Textfeld 16">
            <a:extLst>
              <a:ext uri="{FF2B5EF4-FFF2-40B4-BE49-F238E27FC236}">
                <a16:creationId xmlns:a16="http://schemas.microsoft.com/office/drawing/2014/main" id="{E61262CA-619F-CFC3-4D80-8693C08C185F}"/>
              </a:ext>
            </a:extLst>
          </p:cNvPr>
          <p:cNvSpPr txBox="1"/>
          <p:nvPr/>
        </p:nvSpPr>
        <p:spPr>
          <a:xfrm>
            <a:off x="4302116" y="6219438"/>
            <a:ext cx="2325124" cy="276999"/>
          </a:xfrm>
          <a:prstGeom prst="rect">
            <a:avLst/>
          </a:prstGeom>
          <a:noFill/>
        </p:spPr>
        <p:txBody>
          <a:bodyPr wrap="none" rtlCol="0">
            <a:spAutoFit/>
          </a:bodyPr>
          <a:lstStyle/>
          <a:p>
            <a:r>
              <a:rPr lang="en-US" sz="1200" dirty="0"/>
              <a:t>Photo credit: Gundula Fischer/IITA</a:t>
            </a:r>
          </a:p>
        </p:txBody>
      </p:sp>
      <p:cxnSp>
        <p:nvCxnSpPr>
          <p:cNvPr id="13" name="Gerade Verbindung mit Pfeil 12">
            <a:extLst>
              <a:ext uri="{FF2B5EF4-FFF2-40B4-BE49-F238E27FC236}">
                <a16:creationId xmlns:a16="http://schemas.microsoft.com/office/drawing/2014/main" id="{DDCDE57A-2B59-7628-337B-894241ADDCF4}"/>
              </a:ext>
            </a:extLst>
          </p:cNvPr>
          <p:cNvCxnSpPr>
            <a:cxnSpLocks/>
          </p:cNvCxnSpPr>
          <p:nvPr/>
        </p:nvCxnSpPr>
        <p:spPr>
          <a:xfrm flipV="1">
            <a:off x="2688116" y="2181340"/>
            <a:ext cx="2798284" cy="623617"/>
          </a:xfrm>
          <a:prstGeom prst="straightConnector1">
            <a:avLst/>
          </a:prstGeom>
          <a:ln w="28575">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Gerade Verbindung mit Pfeil 14">
            <a:extLst>
              <a:ext uri="{FF2B5EF4-FFF2-40B4-BE49-F238E27FC236}">
                <a16:creationId xmlns:a16="http://schemas.microsoft.com/office/drawing/2014/main" id="{CF0A4CB1-FBFC-33CC-5408-586C08D7E23D}"/>
              </a:ext>
            </a:extLst>
          </p:cNvPr>
          <p:cNvCxnSpPr>
            <a:cxnSpLocks/>
          </p:cNvCxnSpPr>
          <p:nvPr/>
        </p:nvCxnSpPr>
        <p:spPr>
          <a:xfrm flipV="1">
            <a:off x="2702175" y="3429000"/>
            <a:ext cx="3147784" cy="24814"/>
          </a:xfrm>
          <a:prstGeom prst="straightConnector1">
            <a:avLst/>
          </a:prstGeom>
          <a:ln w="28575">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Gerade Verbindung mit Pfeil 17">
            <a:extLst>
              <a:ext uri="{FF2B5EF4-FFF2-40B4-BE49-F238E27FC236}">
                <a16:creationId xmlns:a16="http://schemas.microsoft.com/office/drawing/2014/main" id="{816F7293-70D5-3EF3-6F22-F911BB36B7EA}"/>
              </a:ext>
            </a:extLst>
          </p:cNvPr>
          <p:cNvCxnSpPr>
            <a:cxnSpLocks/>
          </p:cNvCxnSpPr>
          <p:nvPr/>
        </p:nvCxnSpPr>
        <p:spPr>
          <a:xfrm flipV="1">
            <a:off x="2997785" y="3605598"/>
            <a:ext cx="4328432" cy="455622"/>
          </a:xfrm>
          <a:prstGeom prst="straightConnector1">
            <a:avLst/>
          </a:prstGeom>
          <a:ln w="28575">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Gerade Verbindung mit Pfeil 20">
            <a:extLst>
              <a:ext uri="{FF2B5EF4-FFF2-40B4-BE49-F238E27FC236}">
                <a16:creationId xmlns:a16="http://schemas.microsoft.com/office/drawing/2014/main" id="{DCB20D79-9D3A-B8F2-D97C-0392EF86A78C}"/>
              </a:ext>
            </a:extLst>
          </p:cNvPr>
          <p:cNvCxnSpPr>
            <a:cxnSpLocks/>
          </p:cNvCxnSpPr>
          <p:nvPr/>
        </p:nvCxnSpPr>
        <p:spPr>
          <a:xfrm>
            <a:off x="3060035" y="4698667"/>
            <a:ext cx="1974673" cy="57043"/>
          </a:xfrm>
          <a:prstGeom prst="straightConnector1">
            <a:avLst/>
          </a:prstGeom>
          <a:ln w="28575">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15150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61720" y="758425"/>
            <a:ext cx="6682280" cy="964137"/>
          </a:xfrm>
        </p:spPr>
        <p:txBody>
          <a:bodyPr lIns="0" tIns="0" rIns="0" bIns="0" anchor="t" anchorCtr="0">
            <a:normAutofit fontScale="90000"/>
          </a:bodyPr>
          <a:lstStyle/>
          <a:p>
            <a:pPr algn="l"/>
            <a:r>
              <a:rPr lang="en-GB" sz="4000" b="1" dirty="0">
                <a:latin typeface="Calibri" panose="020F0502020204030204" pitchFamily="34" charset="0"/>
                <a:cs typeface="Calibri" panose="020F0502020204030204" pitchFamily="34" charset="0"/>
              </a:rPr>
              <a:t>Integrated socio-technical change: Technology challenge action tree</a:t>
            </a:r>
          </a:p>
        </p:txBody>
      </p:sp>
      <p:sp>
        <p:nvSpPr>
          <p:cNvPr id="3" name="Subtitle 2"/>
          <p:cNvSpPr>
            <a:spLocks noGrp="1"/>
          </p:cNvSpPr>
          <p:nvPr>
            <p:ph type="subTitle" idx="1"/>
          </p:nvPr>
        </p:nvSpPr>
        <p:spPr>
          <a:xfrm>
            <a:off x="2140433" y="2060108"/>
            <a:ext cx="6910901" cy="3755900"/>
          </a:xfrm>
        </p:spPr>
        <p:txBody>
          <a:bodyPr lIns="0" tIns="0" rIns="0" bIns="0"/>
          <a:lstStyle/>
          <a:p>
            <a:pPr algn="l"/>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a:p>
            <a:pPr marL="342900" indent="-342900" algn="l">
              <a:buFont typeface="Arial" panose="020B0604020202020204" pitchFamily="34" charset="0"/>
              <a:buChar char="•"/>
            </a:pPr>
            <a:endParaRPr lang="en-GB" dirty="0"/>
          </a:p>
        </p:txBody>
      </p:sp>
      <p:sp>
        <p:nvSpPr>
          <p:cNvPr id="4" name="Rectangle 3">
            <a:extLst>
              <a:ext uri="{FF2B5EF4-FFF2-40B4-BE49-F238E27FC236}">
                <a16:creationId xmlns:a16="http://schemas.microsoft.com/office/drawing/2014/main" id="{0B9C89EB-8E35-4EDB-B912-94659E6DA281}"/>
              </a:ext>
            </a:extLst>
          </p:cNvPr>
          <p:cNvSpPr/>
          <p:nvPr/>
        </p:nvSpPr>
        <p:spPr>
          <a:xfrm>
            <a:off x="0" y="6611024"/>
            <a:ext cx="6456980" cy="24697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93D8A5F4-B39C-462D-B7D4-6BCEDE62C338}"/>
              </a:ext>
            </a:extLst>
          </p:cNvPr>
          <p:cNvSpPr/>
          <p:nvPr/>
        </p:nvSpPr>
        <p:spPr>
          <a:xfrm>
            <a:off x="6224588" y="6611024"/>
            <a:ext cx="2919412" cy="261419"/>
          </a:xfrm>
          <a:custGeom>
            <a:avLst/>
            <a:gdLst>
              <a:gd name="connsiteX0" fmla="*/ 0 w 2919412"/>
              <a:gd name="connsiteY0" fmla="*/ 0 h 323850"/>
              <a:gd name="connsiteX1" fmla="*/ 2919412 w 2919412"/>
              <a:gd name="connsiteY1" fmla="*/ 0 h 323850"/>
              <a:gd name="connsiteX2" fmla="*/ 2919412 w 2919412"/>
              <a:gd name="connsiteY2" fmla="*/ 323850 h 323850"/>
              <a:gd name="connsiteX3" fmla="*/ 157162 w 2919412"/>
              <a:gd name="connsiteY3" fmla="*/ 323850 h 323850"/>
              <a:gd name="connsiteX4" fmla="*/ 0 w 2919412"/>
              <a:gd name="connsiteY4" fmla="*/ 0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9412" h="323850">
                <a:moveTo>
                  <a:pt x="0" y="0"/>
                </a:moveTo>
                <a:lnTo>
                  <a:pt x="2919412" y="0"/>
                </a:lnTo>
                <a:lnTo>
                  <a:pt x="2919412" y="323850"/>
                </a:lnTo>
                <a:lnTo>
                  <a:pt x="157162" y="323850"/>
                </a:lnTo>
                <a:lnTo>
                  <a:pt x="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lnSpcReduction="20000"/>
          </a:bodyPr>
          <a:lstStyle/>
          <a:p>
            <a:pPr lvl="0" algn="ctr"/>
            <a:endParaRPr lang="en-US"/>
          </a:p>
        </p:txBody>
      </p:sp>
      <p:sp>
        <p:nvSpPr>
          <p:cNvPr id="7" name="Rectangle 6">
            <a:extLst>
              <a:ext uri="{FF2B5EF4-FFF2-40B4-BE49-F238E27FC236}">
                <a16:creationId xmlns:a16="http://schemas.microsoft.com/office/drawing/2014/main" id="{B41F2A5F-8345-4DFD-ACF4-D0E0ED9911B4}"/>
              </a:ext>
            </a:extLst>
          </p:cNvPr>
          <p:cNvSpPr/>
          <p:nvPr/>
        </p:nvSpPr>
        <p:spPr>
          <a:xfrm>
            <a:off x="457465" y="6682988"/>
            <a:ext cx="3025700" cy="177448"/>
          </a:xfrm>
          <a:prstGeom prst="rect">
            <a:avLst/>
          </a:prstGeom>
        </p:spPr>
        <p:txBody>
          <a:bodyPr wrap="none">
            <a:noAutofit/>
          </a:bodyPr>
          <a:lstStyle/>
          <a:p>
            <a:r>
              <a:rPr lang="en-GB" sz="1200" baseline="30000" dirty="0">
                <a:solidFill>
                  <a:schemeClr val="tx1"/>
                </a:solidFill>
                <a:latin typeface="Arial" panose="020B0604020202020204" pitchFamily="34" charset="0"/>
              </a:rPr>
              <a:t>IITA is a member of the CGIAR System Organization.</a:t>
            </a:r>
          </a:p>
        </p:txBody>
      </p:sp>
      <p:sp>
        <p:nvSpPr>
          <p:cNvPr id="8" name="Rectangle 7">
            <a:extLst>
              <a:ext uri="{FF2B5EF4-FFF2-40B4-BE49-F238E27FC236}">
                <a16:creationId xmlns:a16="http://schemas.microsoft.com/office/drawing/2014/main" id="{C6EBBBE5-C591-422F-B6BD-45BCA72F6086}"/>
              </a:ext>
            </a:extLst>
          </p:cNvPr>
          <p:cNvSpPr/>
          <p:nvPr/>
        </p:nvSpPr>
        <p:spPr>
          <a:xfrm>
            <a:off x="6981195" y="6636917"/>
            <a:ext cx="1638590" cy="230832"/>
          </a:xfrm>
          <a:prstGeom prst="rect">
            <a:avLst/>
          </a:prstGeom>
        </p:spPr>
        <p:txBody>
          <a:bodyPr wrap="none">
            <a:spAutoFit/>
          </a:bodyPr>
          <a:lstStyle/>
          <a:p>
            <a:r>
              <a:rPr lang="en-GB" sz="900" dirty="0">
                <a:latin typeface="Arial" panose="020B0604020202020204" pitchFamily="34" charset="0"/>
                <a:cs typeface="Arial" panose="020B0604020202020204" pitchFamily="34" charset="0"/>
              </a:rPr>
              <a:t>www.iita.org | www.cgiar.org</a:t>
            </a:r>
          </a:p>
        </p:txBody>
      </p:sp>
      <p:pic>
        <p:nvPicPr>
          <p:cNvPr id="9" name="Picture 8">
            <a:extLst>
              <a:ext uri="{FF2B5EF4-FFF2-40B4-BE49-F238E27FC236}">
                <a16:creationId xmlns:a16="http://schemas.microsoft.com/office/drawing/2014/main" id="{4456C098-E926-4DED-B3A0-AD2E3DE0A8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4672" y="96656"/>
            <a:ext cx="812215" cy="274857"/>
          </a:xfrm>
          <a:prstGeom prst="rect">
            <a:avLst/>
          </a:prstGeom>
        </p:spPr>
      </p:pic>
      <p:pic>
        <p:nvPicPr>
          <p:cNvPr id="11" name="Grafik 10">
            <a:extLst>
              <a:ext uri="{FF2B5EF4-FFF2-40B4-BE49-F238E27FC236}">
                <a16:creationId xmlns:a16="http://schemas.microsoft.com/office/drawing/2014/main" id="{A1BD87F8-E192-7C07-A5F0-803B6278F1E4}"/>
              </a:ext>
            </a:extLst>
          </p:cNvPr>
          <p:cNvPicPr>
            <a:picLocks noChangeAspect="1"/>
          </p:cNvPicPr>
          <p:nvPr/>
        </p:nvPicPr>
        <p:blipFill>
          <a:blip r:embed="rId3"/>
          <a:stretch>
            <a:fillRect/>
          </a:stretch>
        </p:blipFill>
        <p:spPr>
          <a:xfrm>
            <a:off x="2226835" y="2066099"/>
            <a:ext cx="6910901" cy="4089852"/>
          </a:xfrm>
          <a:prstGeom prst="rect">
            <a:avLst/>
          </a:prstGeom>
        </p:spPr>
      </p:pic>
      <p:sp>
        <p:nvSpPr>
          <p:cNvPr id="13" name="Textfeld 12">
            <a:extLst>
              <a:ext uri="{FF2B5EF4-FFF2-40B4-BE49-F238E27FC236}">
                <a16:creationId xmlns:a16="http://schemas.microsoft.com/office/drawing/2014/main" id="{502E8919-1D51-9824-5F39-215DC9AD5563}"/>
              </a:ext>
            </a:extLst>
          </p:cNvPr>
          <p:cNvSpPr txBox="1"/>
          <p:nvPr/>
        </p:nvSpPr>
        <p:spPr>
          <a:xfrm>
            <a:off x="118332" y="2776422"/>
            <a:ext cx="1899250" cy="523220"/>
          </a:xfrm>
          <a:prstGeom prst="rect">
            <a:avLst/>
          </a:prstGeom>
          <a:solidFill>
            <a:schemeClr val="accent2">
              <a:lumMod val="60000"/>
              <a:lumOff val="40000"/>
            </a:schemeClr>
          </a:solidFill>
        </p:spPr>
        <p:txBody>
          <a:bodyPr wrap="square" rtlCol="0">
            <a:spAutoFit/>
          </a:bodyPr>
          <a:lstStyle/>
          <a:p>
            <a:r>
              <a:rPr lang="de-DE" sz="1400" dirty="0"/>
              <a:t>(</a:t>
            </a:r>
            <a:r>
              <a:rPr lang="de-DE" sz="1400" dirty="0" err="1"/>
              <a:t>Gendered</a:t>
            </a:r>
            <a:r>
              <a:rPr lang="de-DE" sz="1400" dirty="0"/>
              <a:t>) </a:t>
            </a:r>
            <a:r>
              <a:rPr lang="de-DE" sz="1400" dirty="0" err="1"/>
              <a:t>actions</a:t>
            </a:r>
            <a:r>
              <a:rPr lang="de-DE" sz="1400" dirty="0"/>
              <a:t> </a:t>
            </a:r>
            <a:r>
              <a:rPr lang="de-DE" sz="1400" dirty="0" err="1"/>
              <a:t>to</a:t>
            </a:r>
            <a:r>
              <a:rPr lang="de-DE" sz="1400" dirty="0"/>
              <a:t> </a:t>
            </a:r>
            <a:r>
              <a:rPr lang="de-DE" sz="1400" dirty="0" err="1"/>
              <a:t>facilitate</a:t>
            </a:r>
            <a:r>
              <a:rPr lang="de-DE" sz="1400" dirty="0"/>
              <a:t> </a:t>
            </a:r>
            <a:r>
              <a:rPr lang="de-DE" sz="1400" dirty="0" err="1"/>
              <a:t>successful</a:t>
            </a:r>
            <a:r>
              <a:rPr lang="de-DE" sz="1400" dirty="0"/>
              <a:t> </a:t>
            </a:r>
            <a:r>
              <a:rPr lang="de-DE" sz="1400" dirty="0" err="1"/>
              <a:t>use</a:t>
            </a:r>
            <a:endParaRPr lang="de-DE" sz="1400" dirty="0"/>
          </a:p>
        </p:txBody>
      </p:sp>
      <p:sp>
        <p:nvSpPr>
          <p:cNvPr id="15" name="Textfeld 14">
            <a:extLst>
              <a:ext uri="{FF2B5EF4-FFF2-40B4-BE49-F238E27FC236}">
                <a16:creationId xmlns:a16="http://schemas.microsoft.com/office/drawing/2014/main" id="{08ECCE70-2814-0D0B-6C18-3DE7BFD01BF0}"/>
              </a:ext>
            </a:extLst>
          </p:cNvPr>
          <p:cNvSpPr txBox="1"/>
          <p:nvPr/>
        </p:nvSpPr>
        <p:spPr>
          <a:xfrm>
            <a:off x="101011" y="4168605"/>
            <a:ext cx="1869304" cy="523220"/>
          </a:xfrm>
          <a:prstGeom prst="rect">
            <a:avLst/>
          </a:prstGeom>
          <a:solidFill>
            <a:schemeClr val="accent2">
              <a:lumMod val="60000"/>
              <a:lumOff val="40000"/>
            </a:schemeClr>
          </a:solidFill>
        </p:spPr>
        <p:txBody>
          <a:bodyPr wrap="square" rtlCol="0">
            <a:spAutoFit/>
          </a:bodyPr>
          <a:lstStyle/>
          <a:p>
            <a:r>
              <a:rPr lang="de-DE" sz="1400" dirty="0" err="1"/>
              <a:t>Successful</a:t>
            </a:r>
            <a:r>
              <a:rPr lang="de-DE" sz="1400" dirty="0"/>
              <a:t> </a:t>
            </a:r>
            <a:r>
              <a:rPr lang="de-DE" sz="1400" dirty="0" err="1"/>
              <a:t>use</a:t>
            </a:r>
            <a:r>
              <a:rPr lang="de-DE" sz="1400" dirty="0"/>
              <a:t> and </a:t>
            </a:r>
            <a:r>
              <a:rPr lang="de-DE" sz="1400" dirty="0" err="1"/>
              <a:t>gendered</a:t>
            </a:r>
            <a:r>
              <a:rPr lang="de-DE" sz="1400" dirty="0"/>
              <a:t>  </a:t>
            </a:r>
            <a:r>
              <a:rPr lang="de-DE" sz="1400" dirty="0" err="1"/>
              <a:t>benefits</a:t>
            </a:r>
            <a:endParaRPr lang="de-DE" sz="1400" dirty="0"/>
          </a:p>
        </p:txBody>
      </p:sp>
      <p:sp>
        <p:nvSpPr>
          <p:cNvPr id="17" name="Textfeld 16">
            <a:extLst>
              <a:ext uri="{FF2B5EF4-FFF2-40B4-BE49-F238E27FC236}">
                <a16:creationId xmlns:a16="http://schemas.microsoft.com/office/drawing/2014/main" id="{7125EF35-50FD-B98D-CCE5-ABD96E87E884}"/>
              </a:ext>
            </a:extLst>
          </p:cNvPr>
          <p:cNvSpPr txBox="1"/>
          <p:nvPr/>
        </p:nvSpPr>
        <p:spPr>
          <a:xfrm>
            <a:off x="112924" y="5298541"/>
            <a:ext cx="1899249" cy="523220"/>
          </a:xfrm>
          <a:prstGeom prst="rect">
            <a:avLst/>
          </a:prstGeom>
          <a:solidFill>
            <a:schemeClr val="accent2">
              <a:lumMod val="60000"/>
              <a:lumOff val="40000"/>
            </a:schemeClr>
          </a:solidFill>
        </p:spPr>
        <p:txBody>
          <a:bodyPr wrap="square" rtlCol="0">
            <a:spAutoFit/>
          </a:bodyPr>
          <a:lstStyle/>
          <a:p>
            <a:r>
              <a:rPr lang="de-DE" sz="1400" dirty="0" err="1"/>
              <a:t>Gendered</a:t>
            </a:r>
            <a:r>
              <a:rPr lang="de-DE" sz="1400" dirty="0"/>
              <a:t> </a:t>
            </a:r>
            <a:r>
              <a:rPr lang="de-DE" sz="1400" dirty="0" err="1"/>
              <a:t>challenges</a:t>
            </a:r>
            <a:r>
              <a:rPr lang="de-DE" sz="1400" dirty="0"/>
              <a:t> </a:t>
            </a:r>
            <a:r>
              <a:rPr lang="de-DE" sz="1400" dirty="0" err="1"/>
              <a:t>to</a:t>
            </a:r>
            <a:r>
              <a:rPr lang="de-DE" sz="1400" dirty="0"/>
              <a:t> </a:t>
            </a:r>
            <a:r>
              <a:rPr lang="de-DE" sz="1400" dirty="0" err="1"/>
              <a:t>use</a:t>
            </a:r>
            <a:r>
              <a:rPr lang="de-DE" sz="1400" dirty="0"/>
              <a:t> </a:t>
            </a:r>
            <a:r>
              <a:rPr lang="de-DE" sz="1400" dirty="0" err="1"/>
              <a:t>of</a:t>
            </a:r>
            <a:r>
              <a:rPr lang="de-DE" sz="1400" dirty="0"/>
              <a:t> </a:t>
            </a:r>
            <a:r>
              <a:rPr lang="de-DE" sz="1400" dirty="0" err="1"/>
              <a:t>tied</a:t>
            </a:r>
            <a:r>
              <a:rPr lang="de-DE" sz="1400" dirty="0"/>
              <a:t> </a:t>
            </a:r>
            <a:r>
              <a:rPr lang="de-DE" sz="1400" dirty="0" err="1"/>
              <a:t>ridges</a:t>
            </a:r>
            <a:endParaRPr lang="de-DE" sz="1400" dirty="0"/>
          </a:p>
        </p:txBody>
      </p:sp>
      <p:cxnSp>
        <p:nvCxnSpPr>
          <p:cNvPr id="21" name="Gerade Verbindung mit Pfeil 20">
            <a:extLst>
              <a:ext uri="{FF2B5EF4-FFF2-40B4-BE49-F238E27FC236}">
                <a16:creationId xmlns:a16="http://schemas.microsoft.com/office/drawing/2014/main" id="{FCBFBBD2-9F79-BDC6-6BAB-F068C71EFDDD}"/>
              </a:ext>
            </a:extLst>
          </p:cNvPr>
          <p:cNvCxnSpPr>
            <a:cxnSpLocks/>
            <a:stCxn id="13" idx="3"/>
          </p:cNvCxnSpPr>
          <p:nvPr/>
        </p:nvCxnSpPr>
        <p:spPr>
          <a:xfrm>
            <a:off x="2017582" y="3038032"/>
            <a:ext cx="2917975" cy="244324"/>
          </a:xfrm>
          <a:prstGeom prst="straightConnector1">
            <a:avLst/>
          </a:prstGeom>
          <a:ln w="28575">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Gerade Verbindung mit Pfeil 24">
            <a:extLst>
              <a:ext uri="{FF2B5EF4-FFF2-40B4-BE49-F238E27FC236}">
                <a16:creationId xmlns:a16="http://schemas.microsoft.com/office/drawing/2014/main" id="{9336A298-D0D0-B3B2-1116-79D38B4AC69B}"/>
              </a:ext>
            </a:extLst>
          </p:cNvPr>
          <p:cNvCxnSpPr>
            <a:cxnSpLocks/>
            <a:stCxn id="15" idx="3"/>
          </p:cNvCxnSpPr>
          <p:nvPr/>
        </p:nvCxnSpPr>
        <p:spPr>
          <a:xfrm flipV="1">
            <a:off x="1970315" y="4077372"/>
            <a:ext cx="2845577" cy="352843"/>
          </a:xfrm>
          <a:prstGeom prst="straightConnector1">
            <a:avLst/>
          </a:prstGeom>
          <a:ln w="28575">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EB3ACD96-171C-7638-973A-75FF385E308B}"/>
              </a:ext>
            </a:extLst>
          </p:cNvPr>
          <p:cNvCxnSpPr>
            <a:cxnSpLocks/>
            <a:stCxn id="17" idx="3"/>
          </p:cNvCxnSpPr>
          <p:nvPr/>
        </p:nvCxnSpPr>
        <p:spPr>
          <a:xfrm flipV="1">
            <a:off x="2012173" y="4995383"/>
            <a:ext cx="2845577" cy="564768"/>
          </a:xfrm>
          <a:prstGeom prst="straightConnector1">
            <a:avLst/>
          </a:prstGeom>
          <a:ln w="28575">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Textfeld 17">
            <a:extLst>
              <a:ext uri="{FF2B5EF4-FFF2-40B4-BE49-F238E27FC236}">
                <a16:creationId xmlns:a16="http://schemas.microsoft.com/office/drawing/2014/main" id="{96BAD06C-1778-1F98-FCF7-F0A0E6CF9C01}"/>
              </a:ext>
            </a:extLst>
          </p:cNvPr>
          <p:cNvSpPr txBox="1"/>
          <p:nvPr/>
        </p:nvSpPr>
        <p:spPr>
          <a:xfrm>
            <a:off x="2226835" y="6159544"/>
            <a:ext cx="2272289" cy="276999"/>
          </a:xfrm>
          <a:prstGeom prst="rect">
            <a:avLst/>
          </a:prstGeom>
          <a:noFill/>
        </p:spPr>
        <p:txBody>
          <a:bodyPr wrap="none" rtlCol="0">
            <a:spAutoFit/>
          </a:bodyPr>
          <a:lstStyle/>
          <a:p>
            <a:r>
              <a:rPr lang="en-US" sz="1200" dirty="0"/>
              <a:t>Photo credit: Amon </a:t>
            </a:r>
            <a:r>
              <a:rPr lang="en-US" sz="1200" dirty="0" err="1"/>
              <a:t>Chinyonphiro</a:t>
            </a:r>
            <a:endParaRPr lang="en-US" sz="1200" dirty="0"/>
          </a:p>
        </p:txBody>
      </p:sp>
      <p:graphicFrame>
        <p:nvGraphicFramePr>
          <p:cNvPr id="22" name="Tabelle 21">
            <a:extLst>
              <a:ext uri="{FF2B5EF4-FFF2-40B4-BE49-F238E27FC236}">
                <a16:creationId xmlns:a16="http://schemas.microsoft.com/office/drawing/2014/main" id="{4C55F4A9-D03F-B594-5847-573B2AB6F326}"/>
              </a:ext>
            </a:extLst>
          </p:cNvPr>
          <p:cNvGraphicFramePr>
            <a:graphicFrameLocks noGrp="1"/>
          </p:cNvGraphicFramePr>
          <p:nvPr>
            <p:extLst>
              <p:ext uri="{D42A27DB-BD31-4B8C-83A1-F6EECF244321}">
                <p14:modId xmlns:p14="http://schemas.microsoft.com/office/powerpoint/2010/main" val="568810798"/>
              </p:ext>
            </p:extLst>
          </p:nvPr>
        </p:nvGraphicFramePr>
        <p:xfrm>
          <a:off x="8588" y="758425"/>
          <a:ext cx="2218247" cy="1055370"/>
        </p:xfrm>
        <a:graphic>
          <a:graphicData uri="http://schemas.openxmlformats.org/drawingml/2006/table">
            <a:tbl>
              <a:tblPr firstRow="1" firstCol="1" bandRow="1">
                <a:tableStyleId>{5C22544A-7EE6-4342-B048-85BDC9FD1C3A}</a:tableStyleId>
              </a:tblPr>
              <a:tblGrid>
                <a:gridCol w="994387">
                  <a:extLst>
                    <a:ext uri="{9D8B030D-6E8A-4147-A177-3AD203B41FA5}">
                      <a16:colId xmlns:a16="http://schemas.microsoft.com/office/drawing/2014/main" val="2031072578"/>
                    </a:ext>
                  </a:extLst>
                </a:gridCol>
                <a:gridCol w="1223860">
                  <a:extLst>
                    <a:ext uri="{9D8B030D-6E8A-4147-A177-3AD203B41FA5}">
                      <a16:colId xmlns:a16="http://schemas.microsoft.com/office/drawing/2014/main" val="336720326"/>
                    </a:ext>
                  </a:extLst>
                </a:gridCol>
              </a:tblGrid>
              <a:tr h="174207">
                <a:tc>
                  <a:txBody>
                    <a:bodyPr/>
                    <a:lstStyle/>
                    <a:p>
                      <a:r>
                        <a:rPr lang="en-US" sz="1000">
                          <a:effectLst/>
                        </a:rPr>
                        <a:t>Focus</a:t>
                      </a:r>
                      <a:endParaRPr lang="de-DE"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tc>
                  <a:txBody>
                    <a:bodyPr/>
                    <a:lstStyle/>
                    <a:p>
                      <a:r>
                        <a:rPr lang="en-US" sz="1000" dirty="0">
                          <a:effectLst/>
                        </a:rPr>
                        <a:t>Integrated socio-technical change</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extLst>
                  <a:ext uri="{0D108BD9-81ED-4DB2-BD59-A6C34878D82A}">
                    <a16:rowId xmlns:a16="http://schemas.microsoft.com/office/drawing/2014/main" val="3547716117"/>
                  </a:ext>
                </a:extLst>
              </a:tr>
              <a:tr h="750570">
                <a:tc>
                  <a:txBody>
                    <a:bodyPr/>
                    <a:lstStyle/>
                    <a:p>
                      <a:r>
                        <a:rPr lang="en-US" sz="1000">
                          <a:effectLst/>
                        </a:rPr>
                        <a:t>Tools/Approach</a:t>
                      </a:r>
                      <a:endParaRPr lang="de-DE"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ED7D31"/>
                    </a:solidFill>
                  </a:tcPr>
                </a:tc>
                <a:tc>
                  <a:txBody>
                    <a:bodyPr/>
                    <a:lstStyle/>
                    <a:p>
                      <a:r>
                        <a:rPr lang="en-US" sz="1000" dirty="0">
                          <a:effectLst/>
                        </a:rPr>
                        <a:t>Technology challenge action tree (adapted tool)</a:t>
                      </a:r>
                      <a:endParaRPr lang="de-DE" sz="1200" dirty="0">
                        <a:effectLst/>
                      </a:endParaRPr>
                    </a:p>
                    <a:p>
                      <a:r>
                        <a:rPr lang="en-US" sz="1000" dirty="0">
                          <a:effectLst/>
                        </a:rPr>
                        <a:t> </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2">
                        <a:lumMod val="60000"/>
                        <a:lumOff val="40000"/>
                      </a:schemeClr>
                    </a:solidFill>
                  </a:tcPr>
                </a:tc>
                <a:extLst>
                  <a:ext uri="{0D108BD9-81ED-4DB2-BD59-A6C34878D82A}">
                    <a16:rowId xmlns:a16="http://schemas.microsoft.com/office/drawing/2014/main" val="727919774"/>
                  </a:ext>
                </a:extLst>
              </a:tr>
            </a:tbl>
          </a:graphicData>
        </a:graphic>
      </p:graphicFrame>
    </p:spTree>
    <p:extLst>
      <p:ext uri="{BB962C8B-B14F-4D97-AF65-F5344CB8AC3E}">
        <p14:creationId xmlns:p14="http://schemas.microsoft.com/office/powerpoint/2010/main" val="345325462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0</TotalTime>
  <Words>1614</Words>
  <Application>Microsoft Office PowerPoint</Application>
  <PresentationFormat>On-screen Show (4:3)</PresentationFormat>
  <Paragraphs>296</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Adobe Gothic Std B</vt:lpstr>
      <vt:lpstr>Arial</vt:lpstr>
      <vt:lpstr>Calibri</vt:lpstr>
      <vt:lpstr>Calibri Light</vt:lpstr>
      <vt:lpstr>Office Theme</vt:lpstr>
      <vt:lpstr>PowerPoint Presentation</vt:lpstr>
      <vt:lpstr>Overview</vt:lpstr>
      <vt:lpstr>Basics on the pilot study (2021-2022) </vt:lpstr>
      <vt:lpstr>Why tools for more equitable decisions on innovations?</vt:lpstr>
      <vt:lpstr>What is a gender-transformative approach?</vt:lpstr>
      <vt:lpstr>How can social and technical changes be promoted in an integrated manner?</vt:lpstr>
      <vt:lpstr>Combining approaches and tools for pilot workshops</vt:lpstr>
      <vt:lpstr>Social change: Gender balance tree</vt:lpstr>
      <vt:lpstr>Integrated socio-technical change: Technology challenge action tree</vt:lpstr>
      <vt:lpstr>Technical change: Facilitated peer-to-peer learning on tied ridges</vt:lpstr>
      <vt:lpstr>Evaluation with farmers (Tanzania)</vt:lpstr>
      <vt:lpstr>Evaluation with farmers</vt:lpstr>
      <vt:lpstr>Process reflection exercise</vt:lpstr>
      <vt:lpstr>Lessons for scaling</vt:lpstr>
      <vt:lpstr>The Team</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Bamire, Oluwatobi (IITA)</dc:creator>
  <cp:lastModifiedBy>Eveline Massam</cp:lastModifiedBy>
  <cp:revision>57</cp:revision>
  <cp:lastPrinted>2022-05-19T06:19:33Z</cp:lastPrinted>
  <dcterms:created xsi:type="dcterms:W3CDTF">2018-02-20T12:59:52Z</dcterms:created>
  <dcterms:modified xsi:type="dcterms:W3CDTF">2022-05-27T06:48:20Z</dcterms:modified>
</cp:coreProperties>
</file>